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6"/>
  </p:notesMasterIdLst>
  <p:sldIdLst>
    <p:sldId id="256" r:id="rId2"/>
    <p:sldId id="278" r:id="rId3"/>
    <p:sldId id="271" r:id="rId4"/>
    <p:sldId id="270" r:id="rId5"/>
    <p:sldId id="272" r:id="rId6"/>
    <p:sldId id="263" r:id="rId7"/>
    <p:sldId id="273" r:id="rId8"/>
    <p:sldId id="264" r:id="rId9"/>
    <p:sldId id="266" r:id="rId10"/>
    <p:sldId id="267" r:id="rId11"/>
    <p:sldId id="265" r:id="rId12"/>
    <p:sldId id="268" r:id="rId13"/>
    <p:sldId id="269" r:id="rId14"/>
    <p:sldId id="274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170" autoAdjust="0"/>
    <p:restoredTop sz="35500" autoAdjust="0"/>
  </p:normalViewPr>
  <p:slideViewPr>
    <p:cSldViewPr>
      <p:cViewPr varScale="1">
        <p:scale>
          <a:sx n="25" d="100"/>
          <a:sy n="25" d="100"/>
        </p:scale>
        <p:origin x="-242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80" d="100"/>
          <a:sy n="80" d="100"/>
        </p:scale>
        <p:origin x="-2046" y="49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nli\AppData\Local\Temp\MyResult_20081113.csv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Monthly</a:t>
            </a:r>
            <a:r>
              <a:rPr lang="en-US" baseline="0"/>
              <a:t> CASJobs </a:t>
            </a:r>
            <a:endParaRPr lang="en-US"/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MyResult_20081113!$B$1</c:f>
              <c:strCache>
                <c:ptCount val="1"/>
                <c:pt idx="0">
                  <c:v>jobs</c:v>
                </c:pt>
              </c:strCache>
            </c:strRef>
          </c:tx>
          <c:cat>
            <c:numRef>
              <c:f>MyResult_20081113!$A$2:$A$64</c:f>
              <c:numCache>
                <c:formatCode>m/d/yyyy\ h:mm</c:formatCode>
                <c:ptCount val="63"/>
                <c:pt idx="0">
                  <c:v>37862.730763888881</c:v>
                </c:pt>
                <c:pt idx="1">
                  <c:v>37894.696712962956</c:v>
                </c:pt>
                <c:pt idx="2">
                  <c:v>37925.896261574082</c:v>
                </c:pt>
                <c:pt idx="3">
                  <c:v>37955.690127314811</c:v>
                </c:pt>
                <c:pt idx="4">
                  <c:v>37956.754224537035</c:v>
                </c:pt>
                <c:pt idx="5">
                  <c:v>38016.544502314813</c:v>
                </c:pt>
                <c:pt idx="6">
                  <c:v>38044.656898148161</c:v>
                </c:pt>
                <c:pt idx="7">
                  <c:v>38077.629305555551</c:v>
                </c:pt>
                <c:pt idx="8">
                  <c:v>38107.423483796287</c:v>
                </c:pt>
                <c:pt idx="9">
                  <c:v>38138.363124999996</c:v>
                </c:pt>
                <c:pt idx="10">
                  <c:v>38168.977268518516</c:v>
                </c:pt>
                <c:pt idx="11">
                  <c:v>38199.987708333334</c:v>
                </c:pt>
                <c:pt idx="12">
                  <c:v>38230.820740740732</c:v>
                </c:pt>
                <c:pt idx="13">
                  <c:v>38260.993495370371</c:v>
                </c:pt>
                <c:pt idx="14">
                  <c:v>38291.613611111105</c:v>
                </c:pt>
                <c:pt idx="15">
                  <c:v>38321.839143518511</c:v>
                </c:pt>
                <c:pt idx="16">
                  <c:v>38352.688206018523</c:v>
                </c:pt>
                <c:pt idx="17">
                  <c:v>38383.922673611101</c:v>
                </c:pt>
                <c:pt idx="18">
                  <c:v>38411.999895833324</c:v>
                </c:pt>
                <c:pt idx="19">
                  <c:v>38442.965671296297</c:v>
                </c:pt>
                <c:pt idx="20">
                  <c:v>38472.812881944454</c:v>
                </c:pt>
                <c:pt idx="21">
                  <c:v>38503.998020833329</c:v>
                </c:pt>
                <c:pt idx="22">
                  <c:v>38533.940428240741</c:v>
                </c:pt>
                <c:pt idx="23">
                  <c:v>38564.994791666657</c:v>
                </c:pt>
                <c:pt idx="24">
                  <c:v>38595.999282407407</c:v>
                </c:pt>
                <c:pt idx="25">
                  <c:v>38625.955347222232</c:v>
                </c:pt>
                <c:pt idx="26">
                  <c:v>38656.998379629629</c:v>
                </c:pt>
                <c:pt idx="27">
                  <c:v>38686.998831018529</c:v>
                </c:pt>
                <c:pt idx="28">
                  <c:v>38717.789606481485</c:v>
                </c:pt>
                <c:pt idx="29">
                  <c:v>38748.942557870389</c:v>
                </c:pt>
                <c:pt idx="30">
                  <c:v>38776.998159722221</c:v>
                </c:pt>
                <c:pt idx="31">
                  <c:v>38807.915439814817</c:v>
                </c:pt>
                <c:pt idx="32">
                  <c:v>38837.990590277783</c:v>
                </c:pt>
                <c:pt idx="33">
                  <c:v>38868.987939814811</c:v>
                </c:pt>
                <c:pt idx="34">
                  <c:v>38898.949178240742</c:v>
                </c:pt>
                <c:pt idx="35">
                  <c:v>38929.95825231482</c:v>
                </c:pt>
                <c:pt idx="36">
                  <c:v>38960.982673611114</c:v>
                </c:pt>
                <c:pt idx="37">
                  <c:v>38990.909155092602</c:v>
                </c:pt>
                <c:pt idx="38">
                  <c:v>39021.999189814807</c:v>
                </c:pt>
                <c:pt idx="39">
                  <c:v>39051.987048611103</c:v>
                </c:pt>
                <c:pt idx="40">
                  <c:v>39082.939108796294</c:v>
                </c:pt>
                <c:pt idx="41">
                  <c:v>39113.934641203705</c:v>
                </c:pt>
                <c:pt idx="42">
                  <c:v>39141.947361111103</c:v>
                </c:pt>
                <c:pt idx="43">
                  <c:v>39172.992824074085</c:v>
                </c:pt>
                <c:pt idx="44">
                  <c:v>39202.971597222233</c:v>
                </c:pt>
                <c:pt idx="45">
                  <c:v>39233.589131944442</c:v>
                </c:pt>
                <c:pt idx="46">
                  <c:v>39263.934386574081</c:v>
                </c:pt>
                <c:pt idx="47">
                  <c:v>39294.998287037037</c:v>
                </c:pt>
                <c:pt idx="48">
                  <c:v>39325.990277777782</c:v>
                </c:pt>
                <c:pt idx="49">
                  <c:v>39355.973124999997</c:v>
                </c:pt>
                <c:pt idx="50">
                  <c:v>39386.9690162037</c:v>
                </c:pt>
                <c:pt idx="51">
                  <c:v>39416.982858796306</c:v>
                </c:pt>
                <c:pt idx="52">
                  <c:v>39447.996446759251</c:v>
                </c:pt>
                <c:pt idx="53">
                  <c:v>39478.999780092585</c:v>
                </c:pt>
                <c:pt idx="54">
                  <c:v>39507.988252314819</c:v>
                </c:pt>
                <c:pt idx="55">
                  <c:v>39538.995428240734</c:v>
                </c:pt>
                <c:pt idx="56">
                  <c:v>39568.99922453703</c:v>
                </c:pt>
                <c:pt idx="57">
                  <c:v>39599.991215277783</c:v>
                </c:pt>
                <c:pt idx="58">
                  <c:v>39629.990914351853</c:v>
                </c:pt>
                <c:pt idx="59">
                  <c:v>39660.982835648159</c:v>
                </c:pt>
                <c:pt idx="60">
                  <c:v>39691.999942129623</c:v>
                </c:pt>
                <c:pt idx="61">
                  <c:v>39721.974039351859</c:v>
                </c:pt>
                <c:pt idx="62">
                  <c:v>39752.994432870371</c:v>
                </c:pt>
              </c:numCache>
            </c:numRef>
          </c:cat>
          <c:val>
            <c:numRef>
              <c:f>MyResult_20081113!$B$2:$B$64</c:f>
              <c:numCache>
                <c:formatCode>General</c:formatCode>
                <c:ptCount val="63"/>
                <c:pt idx="0">
                  <c:v>195</c:v>
                </c:pt>
                <c:pt idx="1">
                  <c:v>1463</c:v>
                </c:pt>
                <c:pt idx="2">
                  <c:v>423</c:v>
                </c:pt>
                <c:pt idx="3">
                  <c:v>81</c:v>
                </c:pt>
                <c:pt idx="4">
                  <c:v>30</c:v>
                </c:pt>
                <c:pt idx="5">
                  <c:v>767</c:v>
                </c:pt>
                <c:pt idx="6">
                  <c:v>695</c:v>
                </c:pt>
                <c:pt idx="7">
                  <c:v>450</c:v>
                </c:pt>
                <c:pt idx="8">
                  <c:v>598</c:v>
                </c:pt>
                <c:pt idx="9">
                  <c:v>1322</c:v>
                </c:pt>
                <c:pt idx="10">
                  <c:v>2597</c:v>
                </c:pt>
                <c:pt idx="11">
                  <c:v>1731</c:v>
                </c:pt>
                <c:pt idx="12">
                  <c:v>3439</c:v>
                </c:pt>
                <c:pt idx="13">
                  <c:v>1564</c:v>
                </c:pt>
                <c:pt idx="14">
                  <c:v>1784</c:v>
                </c:pt>
                <c:pt idx="15">
                  <c:v>1818</c:v>
                </c:pt>
                <c:pt idx="16">
                  <c:v>1403</c:v>
                </c:pt>
                <c:pt idx="17">
                  <c:v>1622</c:v>
                </c:pt>
                <c:pt idx="18">
                  <c:v>17903</c:v>
                </c:pt>
                <c:pt idx="19">
                  <c:v>28983</c:v>
                </c:pt>
                <c:pt idx="20">
                  <c:v>74476</c:v>
                </c:pt>
                <c:pt idx="21">
                  <c:v>8964</c:v>
                </c:pt>
                <c:pt idx="22">
                  <c:v>10927</c:v>
                </c:pt>
                <c:pt idx="23">
                  <c:v>11268</c:v>
                </c:pt>
                <c:pt idx="24">
                  <c:v>9726</c:v>
                </c:pt>
                <c:pt idx="25">
                  <c:v>35070</c:v>
                </c:pt>
                <c:pt idx="26">
                  <c:v>8384</c:v>
                </c:pt>
                <c:pt idx="27">
                  <c:v>35845</c:v>
                </c:pt>
                <c:pt idx="28">
                  <c:v>12275</c:v>
                </c:pt>
                <c:pt idx="29">
                  <c:v>6719</c:v>
                </c:pt>
                <c:pt idx="30">
                  <c:v>8049</c:v>
                </c:pt>
                <c:pt idx="31">
                  <c:v>15525</c:v>
                </c:pt>
                <c:pt idx="32">
                  <c:v>11199</c:v>
                </c:pt>
                <c:pt idx="33">
                  <c:v>13564</c:v>
                </c:pt>
                <c:pt idx="34">
                  <c:v>13448</c:v>
                </c:pt>
                <c:pt idx="35">
                  <c:v>14765</c:v>
                </c:pt>
                <c:pt idx="36">
                  <c:v>14946</c:v>
                </c:pt>
                <c:pt idx="37">
                  <c:v>9698</c:v>
                </c:pt>
                <c:pt idx="38">
                  <c:v>10575</c:v>
                </c:pt>
                <c:pt idx="39">
                  <c:v>13512</c:v>
                </c:pt>
                <c:pt idx="40">
                  <c:v>9699</c:v>
                </c:pt>
                <c:pt idx="41">
                  <c:v>36493</c:v>
                </c:pt>
                <c:pt idx="42">
                  <c:v>13210</c:v>
                </c:pt>
                <c:pt idx="43">
                  <c:v>24111</c:v>
                </c:pt>
                <c:pt idx="44">
                  <c:v>22794</c:v>
                </c:pt>
                <c:pt idx="45">
                  <c:v>20745</c:v>
                </c:pt>
                <c:pt idx="46">
                  <c:v>23534</c:v>
                </c:pt>
                <c:pt idx="47">
                  <c:v>22306</c:v>
                </c:pt>
                <c:pt idx="48">
                  <c:v>31209</c:v>
                </c:pt>
                <c:pt idx="49">
                  <c:v>117683</c:v>
                </c:pt>
                <c:pt idx="50">
                  <c:v>51484</c:v>
                </c:pt>
                <c:pt idx="51">
                  <c:v>50515</c:v>
                </c:pt>
                <c:pt idx="52">
                  <c:v>51515</c:v>
                </c:pt>
                <c:pt idx="53">
                  <c:v>37627</c:v>
                </c:pt>
                <c:pt idx="54">
                  <c:v>47339</c:v>
                </c:pt>
                <c:pt idx="55">
                  <c:v>55969</c:v>
                </c:pt>
                <c:pt idx="56">
                  <c:v>63058</c:v>
                </c:pt>
                <c:pt idx="57">
                  <c:v>50174</c:v>
                </c:pt>
                <c:pt idx="58">
                  <c:v>62702</c:v>
                </c:pt>
                <c:pt idx="59">
                  <c:v>107123</c:v>
                </c:pt>
                <c:pt idx="60">
                  <c:v>76346</c:v>
                </c:pt>
                <c:pt idx="61">
                  <c:v>149191</c:v>
                </c:pt>
                <c:pt idx="62">
                  <c:v>226571</c:v>
                </c:pt>
              </c:numCache>
            </c:numRef>
          </c:val>
        </c:ser>
        <c:marker val="1"/>
        <c:axId val="67483520"/>
        <c:axId val="67607936"/>
      </c:lineChart>
      <c:dateAx>
        <c:axId val="67483520"/>
        <c:scaling>
          <c:orientation val="minMax"/>
          <c:max val="39752"/>
          <c:min val="37862"/>
        </c:scaling>
        <c:axPos val="b"/>
        <c:numFmt formatCode="yyyy" sourceLinked="0"/>
        <c:tickLblPos val="nextTo"/>
        <c:crossAx val="67607936"/>
        <c:crosses val="autoZero"/>
        <c:lblOffset val="100"/>
        <c:baseTimeUnit val="months"/>
        <c:majorUnit val="1"/>
        <c:majorTimeUnit val="years"/>
        <c:minorUnit val="1"/>
        <c:minorTimeUnit val="months"/>
      </c:dateAx>
      <c:valAx>
        <c:axId val="67607936"/>
        <c:scaling>
          <c:orientation val="minMax"/>
        </c:scaling>
        <c:axPos val="l"/>
        <c:majorGridlines/>
        <c:numFmt formatCode="General" sourceLinked="1"/>
        <c:tickLblPos val="nextTo"/>
        <c:crossAx val="67483520"/>
        <c:crosses val="autoZero"/>
        <c:crossBetween val="between"/>
      </c:valAx>
    </c:plotArea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EF0604-4000-4F6B-A81F-F9935CC527F3}" type="datetimeFigureOut">
              <a:rPr lang="en-US" smtClean="0"/>
              <a:pPr/>
              <a:t>11/14/2008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2BC360-CC44-4165-9574-62EFBAAD007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2BC360-CC44-4165-9574-62EFBAAD007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Big queries should be run as ‘long’ jobs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- these are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asynchrnous</a:t>
            </a:r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- they are placed in a queue per context and run whenever a slot frees up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- there is an execution time, but it can be days, and is really for catching queries with errors that keep them from halting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- there is no explicit limit on how much data they can return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- results of long jobs are stored directly in MyDB, so a user can store as much data as he has space available</a:t>
            </a:r>
          </a:p>
          <a:p>
            <a:pPr>
              <a:buFontTx/>
              <a:buChar char="-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Long jobs provide a controlled environment for big queries; queries that are touching a lot of data and/or doing a lot of computation</a:t>
            </a:r>
          </a:p>
          <a:p>
            <a:pPr>
              <a:buFontTx/>
              <a:buNone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- through long jobs we can run the giant queries that SkyServer couldn’t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2BC360-CC44-4165-9574-62EFBAAD0071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baseline="0" dirty="0" smtClean="0"/>
              <a:t>The last feature is called ‘groups’</a:t>
            </a:r>
          </a:p>
          <a:p>
            <a:pPr>
              <a:buFontTx/>
              <a:buNone/>
            </a:pPr>
            <a:r>
              <a:rPr lang="en-US" baseline="0" dirty="0" smtClean="0"/>
              <a:t>  - lets users share data with other users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  - Group </a:t>
            </a:r>
            <a:r>
              <a:rPr lang="en-US" baseline="0" dirty="0" err="1" smtClean="0"/>
              <a:t>functionlity</a:t>
            </a:r>
            <a:r>
              <a:rPr lang="en-US" baseline="0" dirty="0" smtClean="0"/>
              <a:t> is implemented at the SQL level, the slide shows example of how somebody must query another users table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  - there’s also a default group called ‘public’, data shared with this group is available to everybody</a:t>
            </a:r>
          </a:p>
          <a:p>
            <a:pPr>
              <a:buFontTx/>
              <a:buChar char="-"/>
            </a:pPr>
            <a:r>
              <a:rPr lang="en-US" baseline="0" dirty="0" smtClean="0"/>
              <a:t>Groups are another way we help users keep their work close to the data</a:t>
            </a:r>
          </a:p>
          <a:p>
            <a:pPr>
              <a:buFontTx/>
              <a:buNone/>
            </a:pPr>
            <a:r>
              <a:rPr lang="en-US" baseline="0" dirty="0" smtClean="0"/>
              <a:t>   - with shared data, they can all work on the same data without having to, say email the file to each other first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2BC360-CC44-4165-9574-62EFBAAD0071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dirty="0" smtClean="0"/>
              <a:t>As mentioned on the context slide</a:t>
            </a:r>
          </a:p>
          <a:p>
            <a:pPr>
              <a:buFontTx/>
              <a:buNone/>
            </a:pPr>
            <a:r>
              <a:rPr lang="en-US" baseline="0" dirty="0" smtClean="0"/>
              <a:t>  - hardware tends to move around</a:t>
            </a:r>
          </a:p>
          <a:p>
            <a:pPr>
              <a:buFontTx/>
              <a:buNone/>
            </a:pPr>
            <a:r>
              <a:rPr lang="en-US" baseline="0" dirty="0" smtClean="0"/>
              <a:t>  - </a:t>
            </a:r>
            <a:r>
              <a:rPr lang="en-US" baseline="0" dirty="0" err="1" smtClean="0"/>
              <a:t>casjobs</a:t>
            </a:r>
            <a:r>
              <a:rPr lang="en-US" baseline="0" dirty="0" smtClean="0"/>
              <a:t> is designed to be flexible about this; hardware can move around without affecting user queries</a:t>
            </a:r>
          </a:p>
          <a:p>
            <a:pPr>
              <a:buFontTx/>
              <a:buChar char="-"/>
            </a:pPr>
            <a:r>
              <a:rPr lang="en-US" baseline="0" dirty="0" smtClean="0"/>
              <a:t>Context databases and MyDB may all be hosted on either one or multiple machines</a:t>
            </a:r>
          </a:p>
          <a:p>
            <a:pPr>
              <a:buFontTx/>
              <a:buNone/>
            </a:pPr>
            <a:r>
              <a:rPr lang="en-US" baseline="0" dirty="0" smtClean="0"/>
              <a:t>- also, you can optionally have quick jobs go to one machine and long jobs to another</a:t>
            </a:r>
          </a:p>
          <a:p>
            <a:pPr>
              <a:buFontTx/>
              <a:buNone/>
            </a:pPr>
            <a:endParaRPr lang="en-US" baseline="0" dirty="0" smtClean="0"/>
          </a:p>
          <a:p>
            <a:pPr>
              <a:buFontTx/>
              <a:buChar char="-"/>
            </a:pPr>
            <a:r>
              <a:rPr lang="en-US" baseline="0" dirty="0" smtClean="0"/>
              <a:t>As an example</a:t>
            </a:r>
          </a:p>
          <a:p>
            <a:pPr>
              <a:buFontTx/>
              <a:buNone/>
            </a:pPr>
            <a:r>
              <a:rPr lang="en-US" baseline="0" dirty="0" smtClean="0"/>
              <a:t>  - usually we have the latest data release hosted on two machines, one for quick jobs, one for long</a:t>
            </a:r>
          </a:p>
          <a:p>
            <a:pPr>
              <a:buFontTx/>
              <a:buNone/>
            </a:pPr>
            <a:r>
              <a:rPr lang="en-US" baseline="0" dirty="0" smtClean="0"/>
              <a:t>  - this is the context that is heaviest hit, and needs the most resources</a:t>
            </a:r>
          </a:p>
          <a:p>
            <a:pPr>
              <a:buFontTx/>
              <a:buNone/>
            </a:pPr>
            <a:r>
              <a:rPr lang="en-US" baseline="0" dirty="0" smtClean="0"/>
              <a:t>  - whenever a new release comes out </a:t>
            </a:r>
          </a:p>
          <a:p>
            <a:pPr>
              <a:buFontTx/>
              <a:buNone/>
            </a:pPr>
            <a:r>
              <a:rPr lang="en-US" baseline="0" dirty="0" smtClean="0"/>
              <a:t>    - can modify quick and long to go to </a:t>
            </a:r>
            <a:r>
              <a:rPr lang="en-US" baseline="0" smtClean="0"/>
              <a:t>the lame machine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2BC360-CC44-4165-9574-62EFBAAD0071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-One can access CASJobs</a:t>
            </a:r>
            <a:r>
              <a:rPr lang="en-US" baseline="0" dirty="0" smtClean="0"/>
              <a:t> through the web interface, or programmatically through web services.  </a:t>
            </a:r>
          </a:p>
          <a:p>
            <a:r>
              <a:rPr lang="en-US" baseline="0" dirty="0" smtClean="0"/>
              <a:t>- All functionality mentioned in this talk can be fully </a:t>
            </a:r>
            <a:r>
              <a:rPr lang="en-US" baseline="0" dirty="0" err="1" smtClean="0"/>
              <a:t>utilizaed</a:t>
            </a:r>
            <a:r>
              <a:rPr lang="en-US" baseline="0" smtClean="0"/>
              <a:t> through </a:t>
            </a:r>
            <a:r>
              <a:rPr lang="en-US" baseline="0" dirty="0" smtClean="0"/>
              <a:t>web services</a:t>
            </a:r>
          </a:p>
          <a:p>
            <a:r>
              <a:rPr lang="en-US" baseline="0" dirty="0" smtClean="0"/>
              <a:t>  - they let 3</a:t>
            </a:r>
            <a:r>
              <a:rPr lang="en-US" baseline="30000" dirty="0" smtClean="0"/>
              <a:t>rd</a:t>
            </a:r>
            <a:r>
              <a:rPr lang="en-US" baseline="0" dirty="0" smtClean="0"/>
              <a:t> parties easily write custom clients</a:t>
            </a:r>
          </a:p>
          <a:p>
            <a:r>
              <a:rPr lang="en-US" baseline="0" dirty="0" smtClean="0"/>
              <a:t>     - existing clients include</a:t>
            </a:r>
          </a:p>
          <a:p>
            <a:r>
              <a:rPr lang="en-US" baseline="0" dirty="0" smtClean="0"/>
              <a:t>       - including an </a:t>
            </a:r>
            <a:r>
              <a:rPr lang="en-US" baseline="0" dirty="0" err="1" smtClean="0"/>
              <a:t>emacs</a:t>
            </a:r>
            <a:r>
              <a:rPr lang="en-US" baseline="0" dirty="0" smtClean="0"/>
              <a:t> client, written in </a:t>
            </a:r>
            <a:r>
              <a:rPr lang="en-US" baseline="0" dirty="0" err="1" smtClean="0"/>
              <a:t>elisp</a:t>
            </a:r>
            <a:r>
              <a:rPr lang="en-US" baseline="0" dirty="0" smtClean="0"/>
              <a:t>, that can submit both quick and long jobs</a:t>
            </a:r>
          </a:p>
          <a:p>
            <a:r>
              <a:rPr lang="en-US" baseline="0" dirty="0" smtClean="0"/>
              <a:t>       - and also furthers the cause of </a:t>
            </a:r>
            <a:r>
              <a:rPr lang="en-US" baseline="0" dirty="0" err="1" smtClean="0"/>
              <a:t>emacs</a:t>
            </a:r>
            <a:r>
              <a:rPr lang="en-US" baseline="0" dirty="0" smtClean="0"/>
              <a:t> as a great operating system</a:t>
            </a:r>
          </a:p>
          <a:p>
            <a:r>
              <a:rPr lang="en-US" baseline="0" dirty="0" smtClean="0"/>
              <a:t>  - also a command line java client that does much the same thing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2BC360-CC44-4165-9574-62EFBAAD0071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dirty="0" smtClean="0"/>
              <a:t> </a:t>
            </a:r>
            <a:r>
              <a:rPr lang="en-US" dirty="0" err="1" smtClean="0"/>
              <a:t>Casjobs</a:t>
            </a:r>
            <a:r>
              <a:rPr lang="en-US" dirty="0" smtClean="0"/>
              <a:t> </a:t>
            </a:r>
            <a:r>
              <a:rPr lang="en-US" dirty="0" err="1" smtClean="0"/>
              <a:t>orginally</a:t>
            </a:r>
            <a:r>
              <a:rPr lang="en-US" dirty="0" smtClean="0"/>
              <a:t> released in 2003</a:t>
            </a:r>
          </a:p>
          <a:p>
            <a:pPr>
              <a:buFontTx/>
              <a:buNone/>
            </a:pPr>
            <a:r>
              <a:rPr lang="en-US" baseline="0" dirty="0" smtClean="0"/>
              <a:t>  - the original deployment is hosted at </a:t>
            </a:r>
            <a:r>
              <a:rPr lang="en-US" baseline="0" dirty="0" err="1" smtClean="0"/>
              <a:t>fermilab</a:t>
            </a:r>
            <a:r>
              <a:rPr lang="en-US" baseline="0" dirty="0" smtClean="0"/>
              <a:t> in </a:t>
            </a:r>
            <a:r>
              <a:rPr lang="en-US" baseline="0" dirty="0" err="1" smtClean="0"/>
              <a:t>illinois</a:t>
            </a:r>
            <a:endParaRPr lang="en-US" dirty="0" smtClean="0"/>
          </a:p>
          <a:p>
            <a:pPr>
              <a:buFontTx/>
              <a:buNone/>
            </a:pPr>
            <a:r>
              <a:rPr lang="en-US" dirty="0" smtClean="0"/>
              <a:t>  - and has run over two million queries</a:t>
            </a:r>
          </a:p>
          <a:p>
            <a:pPr>
              <a:buFontTx/>
              <a:buNone/>
            </a:pPr>
            <a:r>
              <a:rPr lang="en-US" dirty="0" smtClean="0"/>
              <a:t>  - from over 2200 registered users</a:t>
            </a:r>
          </a:p>
          <a:p>
            <a:pPr>
              <a:buFontTx/>
              <a:buChar char="-"/>
            </a:pPr>
            <a:r>
              <a:rPr lang="en-US" dirty="0" smtClean="0"/>
              <a:t>Original deployment, because there are currently multiple </a:t>
            </a:r>
            <a:r>
              <a:rPr lang="en-US" dirty="0" err="1" smtClean="0"/>
              <a:t>casjobs</a:t>
            </a:r>
            <a:r>
              <a:rPr lang="en-US" dirty="0" smtClean="0"/>
              <a:t> floating around</a:t>
            </a:r>
          </a:p>
          <a:p>
            <a:pPr>
              <a:buFontTx/>
              <a:buNone/>
            </a:pPr>
            <a:r>
              <a:rPr lang="en-US" dirty="0" smtClean="0"/>
              <a:t>  - most deployments</a:t>
            </a:r>
            <a:r>
              <a:rPr lang="en-US" baseline="0" dirty="0" smtClean="0"/>
              <a:t> are hosting astronomy data, slide lists a few</a:t>
            </a:r>
          </a:p>
          <a:p>
            <a:pPr>
              <a:buFontTx/>
              <a:buNone/>
            </a:pPr>
            <a:r>
              <a:rPr lang="en-US" baseline="0" dirty="0" smtClean="0"/>
              <a:t>  - but there are also non astronomy deployments</a:t>
            </a:r>
          </a:p>
          <a:p>
            <a:pPr>
              <a:buFontTx/>
              <a:buNone/>
            </a:pPr>
            <a:r>
              <a:rPr lang="en-US" baseline="0" dirty="0" smtClean="0"/>
              <a:t>    - </a:t>
            </a:r>
            <a:r>
              <a:rPr lang="en-US" baseline="0" dirty="0" err="1" smtClean="0"/>
              <a:t>ameriflux</a:t>
            </a:r>
            <a:r>
              <a:rPr lang="en-US" baseline="0" dirty="0" smtClean="0"/>
              <a:t> is a </a:t>
            </a:r>
            <a:r>
              <a:rPr lang="en-US" baseline="0" dirty="0" err="1" smtClean="0"/>
              <a:t>enviromental</a:t>
            </a:r>
            <a:r>
              <a:rPr lang="en-US" baseline="0" dirty="0" smtClean="0"/>
              <a:t> science survey </a:t>
            </a:r>
            <a:r>
              <a:rPr lang="en-US" baseline="0" dirty="0" err="1" smtClean="0"/>
              <a:t>focussing</a:t>
            </a:r>
            <a:r>
              <a:rPr lang="en-US" baseline="0" dirty="0" smtClean="0"/>
              <a:t> on carbon emissions</a:t>
            </a:r>
          </a:p>
          <a:p>
            <a:pPr>
              <a:buFontTx/>
              <a:buNone/>
            </a:pPr>
            <a:r>
              <a:rPr lang="en-US" baseline="0" dirty="0" smtClean="0"/>
              <a:t>    - and the Swiss Institute of Bioinformatics is planning on using CASJobs to host proteomics data</a:t>
            </a:r>
          </a:p>
          <a:p>
            <a:pPr>
              <a:buFontTx/>
              <a:buNone/>
            </a:pPr>
            <a:endParaRPr lang="en-US" baseline="0" dirty="0" smtClean="0"/>
          </a:p>
          <a:p>
            <a:pPr>
              <a:buFontTx/>
              <a:buNone/>
            </a:pPr>
            <a:r>
              <a:rPr lang="en-US" baseline="0" dirty="0" smtClean="0"/>
              <a:t>Questions?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2BC360-CC44-4165-9574-62EFBAAD0071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-briefly</a:t>
            </a:r>
            <a:r>
              <a:rPr lang="en-US" baseline="0" dirty="0" smtClean="0"/>
              <a:t> go over what CASJobs is and why it might be interesting for those who deal with large sets of scientific data</a:t>
            </a:r>
          </a:p>
          <a:p>
            <a:pPr>
              <a:buFontTx/>
              <a:buChar char="-"/>
            </a:pPr>
            <a:r>
              <a:rPr lang="en-US" baseline="0" dirty="0" smtClean="0"/>
              <a:t>Web based system designed to host terabytes of scientific data</a:t>
            </a:r>
          </a:p>
          <a:p>
            <a:pPr>
              <a:buFontTx/>
              <a:buNone/>
            </a:pPr>
            <a:r>
              <a:rPr lang="en-US" baseline="0" dirty="0" smtClean="0"/>
              <a:t>   - focus on efficient distribution of data</a:t>
            </a:r>
          </a:p>
          <a:p>
            <a:pPr>
              <a:buFontTx/>
              <a:buNone/>
            </a:pPr>
            <a:r>
              <a:rPr lang="en-US" baseline="0" dirty="0" smtClean="0"/>
              <a:t>     - through partial data delivery</a:t>
            </a:r>
          </a:p>
          <a:p>
            <a:pPr>
              <a:buFontTx/>
              <a:buNone/>
            </a:pPr>
            <a:r>
              <a:rPr lang="en-US" baseline="0" dirty="0" smtClean="0"/>
              <a:t>     - and server-side analysis</a:t>
            </a:r>
          </a:p>
          <a:p>
            <a:pPr>
              <a:buFontTx/>
              <a:buChar char="-"/>
            </a:pPr>
            <a:r>
              <a:rPr lang="en-US" baseline="0" dirty="0" smtClean="0"/>
              <a:t>The primary goal of CASJobs is to let users bring as much of their work to the data as possible</a:t>
            </a:r>
          </a:p>
          <a:p>
            <a:pPr>
              <a:buFontTx/>
              <a:buNone/>
            </a:pPr>
            <a:r>
              <a:rPr lang="en-US" baseline="0" dirty="0" smtClean="0"/>
              <a:t>   - if users can do real work on our servers, </a:t>
            </a:r>
          </a:p>
          <a:p>
            <a:pPr>
              <a:buFontTx/>
              <a:buNone/>
            </a:pPr>
            <a:r>
              <a:rPr lang="en-US" baseline="0" dirty="0" smtClean="0"/>
              <a:t>     - then this reduces the amount of data we need to transfer to them</a:t>
            </a:r>
          </a:p>
          <a:p>
            <a:pPr>
              <a:buFontTx/>
              <a:buNone/>
            </a:pPr>
            <a:r>
              <a:rPr lang="en-US" baseline="0" dirty="0" smtClean="0"/>
              <a:t>     - this means there’s no need to transfer data they were just going to sift through anyway</a:t>
            </a:r>
          </a:p>
          <a:p>
            <a:pPr>
              <a:buFontTx/>
              <a:buNone/>
            </a:pPr>
            <a:r>
              <a:rPr lang="en-US" baseline="0" dirty="0" smtClean="0"/>
              <a:t>     - disk is cheaper than bandwidth, especially when we’re talking about terabytes to multiple users</a:t>
            </a:r>
          </a:p>
          <a:p>
            <a:pPr>
              <a:buFontTx/>
              <a:buNone/>
            </a:pPr>
            <a:r>
              <a:rPr lang="en-US" baseline="0" dirty="0" smtClean="0"/>
              <a:t>   - if we can provide a good way for users to work directly at the data</a:t>
            </a:r>
          </a:p>
          <a:p>
            <a:pPr>
              <a:buFontTx/>
              <a:buNone/>
            </a:pPr>
            <a:r>
              <a:rPr lang="en-US" baseline="0" dirty="0" smtClean="0"/>
              <a:t>     - then this also expands our potential audience</a:t>
            </a:r>
          </a:p>
          <a:p>
            <a:pPr>
              <a:buFontTx/>
              <a:buNone/>
            </a:pPr>
            <a:r>
              <a:rPr lang="en-US" baseline="0" dirty="0" smtClean="0"/>
              <a:t>     - anybody with an internet connection could do real research </a:t>
            </a:r>
          </a:p>
          <a:p>
            <a:pPr>
              <a:buFontTx/>
              <a:buNone/>
            </a:pPr>
            <a:r>
              <a:rPr lang="en-US" baseline="0" dirty="0" smtClean="0"/>
              <a:t>     - instead of just those with the resources to process a terabyte dataset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2BC360-CC44-4165-9574-62EFBAAD007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SDSS is the parent project of CASJobs</a:t>
            </a:r>
          </a:p>
          <a:p>
            <a:pPr>
              <a:buFontTx/>
              <a:buChar char="-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Astronomy survey</a:t>
            </a:r>
          </a:p>
          <a:p>
            <a:pPr>
              <a:buFontTx/>
              <a:buNone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- map over a quarter of the sky</a:t>
            </a:r>
          </a:p>
          <a:p>
            <a:pPr>
              <a:buFontTx/>
              <a:buNone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- primarily optical survey</a:t>
            </a:r>
          </a:p>
          <a:p>
            <a:pPr>
              <a:buFontTx/>
              <a:buNone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- most data collected with 2.5 meter telescope in new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mexico</a:t>
            </a:r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Tx/>
              <a:buNone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- images on slide show sky coverage at different stages of the project</a:t>
            </a:r>
          </a:p>
          <a:p>
            <a:pPr>
              <a:buFontTx/>
              <a:buChar char="-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Follows a public, monolithic release schedule</a:t>
            </a:r>
          </a:p>
          <a:p>
            <a:pPr>
              <a:buFontTx/>
              <a:buNone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- anybody can use get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sdss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data</a:t>
            </a:r>
          </a:p>
          <a:p>
            <a:pPr>
              <a:buFontTx/>
              <a:buNone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- released on a yearly basis</a:t>
            </a:r>
          </a:p>
          <a:p>
            <a:pPr>
              <a:buFontTx/>
              <a:buNone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- contains new data</a:t>
            </a:r>
          </a:p>
          <a:p>
            <a:pPr>
              <a:buFontTx/>
              <a:buNone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- as well as data from previous releases</a:t>
            </a:r>
          </a:p>
          <a:p>
            <a:pPr>
              <a:buFontTx/>
              <a:buChar char="-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data of interest is the Catalog data (on the slide)</a:t>
            </a:r>
          </a:p>
          <a:p>
            <a:pPr>
              <a:buFontTx/>
              <a:buNone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- has some low pictures of the sky</a:t>
            </a:r>
          </a:p>
          <a:p>
            <a:pPr>
              <a:buFontTx/>
              <a:buNone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- mostly numerical data extracted from images</a:t>
            </a:r>
          </a:p>
          <a:p>
            <a:pPr>
              <a:buFontTx/>
              <a:buNone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- object position and magnitude,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redshift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etc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2BC360-CC44-4165-9574-62EFBAAD007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baseline="0" dirty="0" smtClean="0"/>
              <a:t>We serve SDSS data from a database, and let users write their own SQL queries for it</a:t>
            </a:r>
          </a:p>
          <a:p>
            <a:pPr>
              <a:buFontTx/>
              <a:buNone/>
            </a:pPr>
            <a:r>
              <a:rPr lang="en-US" baseline="0" dirty="0" smtClean="0"/>
              <a:t>  - because SQL is pretty at letting users do work server-side</a:t>
            </a:r>
          </a:p>
          <a:p>
            <a:pPr>
              <a:buFontTx/>
              <a:buChar char="-"/>
            </a:pPr>
            <a:r>
              <a:rPr lang="en-US" baseline="0" dirty="0" smtClean="0"/>
              <a:t>as an example, say you wanted to find asteroids</a:t>
            </a:r>
          </a:p>
          <a:p>
            <a:pPr>
              <a:buFontTx/>
              <a:buNone/>
            </a:pPr>
            <a:r>
              <a:rPr lang="en-US" baseline="0" dirty="0" smtClean="0"/>
              <a:t>  - these aren’t </a:t>
            </a:r>
            <a:r>
              <a:rPr lang="en-US" baseline="0" dirty="0" err="1" smtClean="0"/>
              <a:t>explictly</a:t>
            </a:r>
            <a:r>
              <a:rPr lang="en-US" baseline="0" dirty="0" smtClean="0"/>
              <a:t> flagged in the data so you’d have to sort the asteroids from everything else by looking at positions in time and finding the objects that are moving quickly</a:t>
            </a:r>
          </a:p>
          <a:p>
            <a:pPr>
              <a:buFontTx/>
              <a:buNone/>
            </a:pPr>
            <a:r>
              <a:rPr lang="en-US" dirty="0" smtClean="0"/>
              <a:t>  -</a:t>
            </a:r>
            <a:r>
              <a:rPr lang="en-US" baseline="0" dirty="0" smtClean="0"/>
              <a:t> easy in SQL</a:t>
            </a:r>
          </a:p>
          <a:p>
            <a:pPr>
              <a:buFontTx/>
              <a:buNone/>
            </a:pPr>
            <a:r>
              <a:rPr lang="en-US" baseline="0" dirty="0" smtClean="0"/>
              <a:t>  - so a query will return just asteroid</a:t>
            </a:r>
          </a:p>
          <a:p>
            <a:pPr>
              <a:buFontTx/>
              <a:buNone/>
            </a:pPr>
            <a:r>
              <a:rPr lang="en-US" baseline="0" dirty="0" smtClean="0"/>
              <a:t>  - this is ‘bringing your work to the data’; the only data transferred was the final result</a:t>
            </a:r>
            <a:endParaRPr lang="en-US" dirty="0" smtClean="0"/>
          </a:p>
          <a:p>
            <a:pPr>
              <a:buFontTx/>
              <a:buChar char="-"/>
            </a:pPr>
            <a:r>
              <a:rPr lang="en-US" baseline="0" dirty="0" smtClean="0"/>
              <a:t>Our first database interface was called SkyServer</a:t>
            </a:r>
          </a:p>
          <a:p>
            <a:pPr>
              <a:buFontTx/>
              <a:buNone/>
            </a:pPr>
            <a:r>
              <a:rPr lang="en-US" baseline="0" dirty="0" smtClean="0"/>
              <a:t>- </a:t>
            </a:r>
            <a:r>
              <a:rPr lang="en-US" baseline="0" dirty="0" err="1" smtClean="0"/>
              <a:t>SkyServer’s</a:t>
            </a:r>
            <a:r>
              <a:rPr lang="en-US" baseline="0" dirty="0" smtClean="0"/>
              <a:t> query interface was a simple web form that accepted a </a:t>
            </a:r>
            <a:r>
              <a:rPr lang="en-US" baseline="0" dirty="0" err="1" smtClean="0"/>
              <a:t>sql</a:t>
            </a:r>
            <a:r>
              <a:rPr lang="en-US" baseline="0" dirty="0" smtClean="0"/>
              <a:t> query as input and returned the results as soon as the query completed</a:t>
            </a:r>
          </a:p>
          <a:p>
            <a:pPr>
              <a:buFontTx/>
              <a:buNone/>
            </a:pPr>
            <a:r>
              <a:rPr lang="en-US" baseline="0" dirty="0" smtClean="0"/>
              <a:t>- It was </a:t>
            </a:r>
            <a:r>
              <a:rPr lang="en-US" baseline="0" dirty="0" err="1" smtClean="0"/>
              <a:t>succesful</a:t>
            </a:r>
            <a:r>
              <a:rPr lang="en-US" baseline="0" dirty="0" smtClean="0"/>
              <a:t>, within a year and a half it was running almost as many queries as general web hits, this is shown on the chart</a:t>
            </a:r>
          </a:p>
          <a:p>
            <a:pPr>
              <a:buFontTx/>
              <a:buChar char="-"/>
            </a:pPr>
            <a:r>
              <a:rPr lang="en-US" baseline="0" dirty="0" smtClean="0"/>
              <a:t>But not </a:t>
            </a:r>
            <a:r>
              <a:rPr lang="en-US" baseline="0" dirty="0" err="1" smtClean="0"/>
              <a:t>scaleable</a:t>
            </a:r>
            <a:endParaRPr lang="en-US" baseline="0" dirty="0" smtClean="0"/>
          </a:p>
          <a:p>
            <a:pPr>
              <a:buFontTx/>
              <a:buNone/>
            </a:pPr>
            <a:r>
              <a:rPr lang="en-US" baseline="0" dirty="0" smtClean="0"/>
              <a:t>  - over time, queries touched more data and took longer to run</a:t>
            </a:r>
          </a:p>
          <a:p>
            <a:pPr>
              <a:buFontTx/>
              <a:buNone/>
            </a:pPr>
            <a:r>
              <a:rPr lang="en-US" baseline="0" dirty="0" smtClean="0"/>
              <a:t>  - so we had to cap the query complexity</a:t>
            </a:r>
          </a:p>
          <a:p>
            <a:pPr>
              <a:buFontTx/>
              <a:buNone/>
            </a:pPr>
            <a:r>
              <a:rPr lang="en-US" baseline="0" dirty="0" smtClean="0"/>
              <a:t>  - and work on a new system that would scale better for large queries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2BC360-CC44-4165-9574-62EFBAAD007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en-US" dirty="0" smtClean="0"/>
              <a:t> we call</a:t>
            </a:r>
            <a:r>
              <a:rPr lang="en-US" baseline="0" dirty="0" smtClean="0"/>
              <a:t>ed this new application CASJobs</a:t>
            </a:r>
          </a:p>
          <a:p>
            <a:pPr>
              <a:buFontTx/>
              <a:buChar char="-"/>
            </a:pPr>
            <a:r>
              <a:rPr lang="en-US" baseline="0" dirty="0" smtClean="0"/>
              <a:t>In a way, SkyServer was sort of an experiment</a:t>
            </a:r>
          </a:p>
          <a:p>
            <a:pPr>
              <a:buFontTx/>
              <a:buNone/>
            </a:pPr>
            <a:r>
              <a:rPr lang="en-US" baseline="0" dirty="0" smtClean="0"/>
              <a:t>  - SQL interface provided</a:t>
            </a:r>
          </a:p>
          <a:p>
            <a:pPr>
              <a:buFontTx/>
              <a:buNone/>
            </a:pPr>
            <a:r>
              <a:rPr lang="en-US" baseline="0" dirty="0" smtClean="0"/>
              <a:t>  - but we also provided lots of other tools that didn’t require a user to write SQL</a:t>
            </a:r>
          </a:p>
          <a:p>
            <a:pPr>
              <a:buFontTx/>
              <a:buNone/>
            </a:pPr>
            <a:r>
              <a:rPr lang="en-US" baseline="0" dirty="0" smtClean="0"/>
              <a:t>    - like a form to find all objects in a given radius at a certain position</a:t>
            </a:r>
          </a:p>
          <a:p>
            <a:pPr>
              <a:buFontTx/>
              <a:buChar char="-"/>
            </a:pPr>
            <a:r>
              <a:rPr lang="en-US" baseline="0" dirty="0" smtClean="0"/>
              <a:t>We did this because we weren’t sure how astronomers would take to SQL</a:t>
            </a:r>
          </a:p>
          <a:p>
            <a:pPr>
              <a:buFontTx/>
              <a:buNone/>
            </a:pPr>
            <a:r>
              <a:rPr lang="en-US" baseline="0" dirty="0" smtClean="0"/>
              <a:t>  - cost of entry is relatively high</a:t>
            </a:r>
          </a:p>
          <a:p>
            <a:pPr>
              <a:buFontTx/>
              <a:buChar char="-"/>
            </a:pPr>
            <a:r>
              <a:rPr lang="en-US" baseline="0" dirty="0" smtClean="0"/>
              <a:t>But the SQL interface of </a:t>
            </a:r>
            <a:r>
              <a:rPr lang="en-US" baseline="0" dirty="0" err="1" smtClean="0"/>
              <a:t>skyserver</a:t>
            </a:r>
            <a:r>
              <a:rPr lang="en-US" baseline="0" dirty="0" smtClean="0"/>
              <a:t> was </a:t>
            </a:r>
            <a:r>
              <a:rPr lang="en-US" baseline="0" dirty="0" err="1" smtClean="0"/>
              <a:t>succesful</a:t>
            </a:r>
            <a:r>
              <a:rPr lang="en-US" baseline="0" dirty="0" smtClean="0"/>
              <a:t>; many astronomers were actually writing SQL queries</a:t>
            </a:r>
          </a:p>
          <a:p>
            <a:pPr>
              <a:buFontTx/>
              <a:buNone/>
            </a:pPr>
            <a:r>
              <a:rPr lang="en-US" baseline="0" dirty="0" smtClean="0"/>
              <a:t>  - and they wanted to run more complex queries than the system could handle</a:t>
            </a:r>
          </a:p>
          <a:p>
            <a:pPr>
              <a:buFontTx/>
              <a:buNone/>
            </a:pPr>
            <a:r>
              <a:rPr lang="en-US" baseline="0" dirty="0" smtClean="0"/>
              <a:t>  - which is good!  They are brining their work to the data, exactly what the database was intended for</a:t>
            </a:r>
          </a:p>
          <a:p>
            <a:pPr>
              <a:buFontTx/>
              <a:buChar char="-"/>
            </a:pPr>
            <a:r>
              <a:rPr lang="en-US" baseline="0" dirty="0" smtClean="0"/>
              <a:t>Now we just had to make sure they had the tools they need</a:t>
            </a:r>
          </a:p>
          <a:p>
            <a:pPr>
              <a:buFontTx/>
              <a:buNone/>
            </a:pPr>
            <a:r>
              <a:rPr lang="en-US" baseline="0" dirty="0" smtClean="0"/>
              <a:t>  - so </a:t>
            </a:r>
            <a:r>
              <a:rPr lang="en-US" baseline="0" dirty="0" err="1" smtClean="0"/>
              <a:t>casjobs</a:t>
            </a:r>
            <a:r>
              <a:rPr lang="en-US" baseline="0" dirty="0" smtClean="0"/>
              <a:t> was written specifically to allow users to use SQL to bring as much work as they can to the server</a:t>
            </a:r>
          </a:p>
          <a:p>
            <a:pPr>
              <a:buFontTx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2BC360-CC44-4165-9574-62EFBAAD0071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en-US" baseline="0" dirty="0" smtClean="0"/>
              <a:t> a key feature of </a:t>
            </a:r>
            <a:r>
              <a:rPr lang="en-US" baseline="0" dirty="0" err="1" smtClean="0"/>
              <a:t>casjbos</a:t>
            </a:r>
            <a:r>
              <a:rPr lang="en-US" baseline="0" dirty="0" smtClean="0"/>
              <a:t> is called MyDB</a:t>
            </a:r>
          </a:p>
          <a:p>
            <a:pPr>
              <a:buFontTx/>
              <a:buChar char="-"/>
            </a:pPr>
            <a:r>
              <a:rPr lang="en-US" baseline="0" dirty="0" smtClean="0"/>
              <a:t>MyDB is a ‘real’ </a:t>
            </a:r>
            <a:r>
              <a:rPr lang="en-US" baseline="0" dirty="0" err="1" smtClean="0"/>
              <a:t>peronal</a:t>
            </a:r>
            <a:r>
              <a:rPr lang="en-US" baseline="0" dirty="0" smtClean="0"/>
              <a:t> data we generate for each user</a:t>
            </a:r>
          </a:p>
          <a:p>
            <a:pPr>
              <a:buFontTx/>
              <a:buNone/>
            </a:pPr>
            <a:r>
              <a:rPr lang="en-US" baseline="0" dirty="0" smtClean="0"/>
              <a:t>- Unlike a read-only archive database like SDSS, a MyDB is owned by a user, and they can do whatever they want with it</a:t>
            </a:r>
          </a:p>
          <a:p>
            <a:pPr>
              <a:buFontTx/>
              <a:buChar char="-"/>
            </a:pPr>
            <a:r>
              <a:rPr lang="en-US" baseline="0" dirty="0" smtClean="0"/>
              <a:t>So why do users need their own database on the server?</a:t>
            </a:r>
          </a:p>
          <a:p>
            <a:pPr>
              <a:buFontTx/>
              <a:buNone/>
            </a:pPr>
            <a:r>
              <a:rPr lang="en-US" baseline="0" dirty="0" smtClean="0"/>
              <a:t>  - simplifies a variety of common work patterns that we’ve seen</a:t>
            </a:r>
          </a:p>
          <a:p>
            <a:pPr>
              <a:buFontTx/>
              <a:buNone/>
            </a:pPr>
            <a:r>
              <a:rPr lang="en-US" baseline="0" dirty="0" smtClean="0"/>
              <a:t>  - sometimes, research can be a chaotic hit and miss affair</a:t>
            </a:r>
          </a:p>
          <a:p>
            <a:pPr>
              <a:buFontTx/>
              <a:buNone/>
            </a:pPr>
            <a:r>
              <a:rPr lang="en-US" baseline="0" dirty="0" smtClean="0"/>
              <a:t>     - users may not know exactly what they’re looking for on the first try</a:t>
            </a:r>
          </a:p>
          <a:p>
            <a:pPr>
              <a:buFontTx/>
              <a:buNone/>
            </a:pPr>
            <a:r>
              <a:rPr lang="en-US" dirty="0" smtClean="0"/>
              <a:t> </a:t>
            </a:r>
            <a:r>
              <a:rPr lang="en-US" dirty="0" smtClean="0"/>
              <a:t>    - they might have to run lots of queries to eventually get there</a:t>
            </a:r>
            <a:endParaRPr lang="en-US" baseline="0" dirty="0" smtClean="0"/>
          </a:p>
          <a:p>
            <a:pPr>
              <a:buFontTx/>
              <a:buNone/>
            </a:pPr>
            <a:r>
              <a:rPr lang="en-US" baseline="0" dirty="0" smtClean="0"/>
              <a:t>     - MyDB gives users a place to put the results of these explorative queries; they can be stored as tables in MyDB</a:t>
            </a:r>
          </a:p>
          <a:p>
            <a:pPr>
              <a:buFontTx/>
              <a:buNone/>
            </a:pPr>
            <a:r>
              <a:rPr lang="en-US" baseline="0" dirty="0" smtClean="0"/>
              <a:t>        - these tables can be integrated into future queries</a:t>
            </a:r>
            <a:br>
              <a:rPr lang="en-US" baseline="0" dirty="0" smtClean="0"/>
            </a:br>
            <a:r>
              <a:rPr lang="en-US" baseline="0" dirty="0" smtClean="0"/>
              <a:t>        - can also queries these tables</a:t>
            </a:r>
          </a:p>
          <a:p>
            <a:pPr>
              <a:buFontTx/>
              <a:buNone/>
            </a:pPr>
            <a:r>
              <a:rPr lang="en-US" baseline="0" dirty="0" smtClean="0"/>
              <a:t>   - sometimes research can be a modular process</a:t>
            </a:r>
          </a:p>
          <a:p>
            <a:pPr>
              <a:buFontTx/>
              <a:buNone/>
            </a:pPr>
            <a:r>
              <a:rPr lang="en-US" baseline="0" dirty="0" smtClean="0"/>
              <a:t>      - users might use lots of small subsets of data and later assemble them into a complete result set</a:t>
            </a:r>
          </a:p>
          <a:p>
            <a:pPr>
              <a:buFontTx/>
              <a:buNone/>
            </a:pPr>
            <a:r>
              <a:rPr lang="en-US" baseline="0" dirty="0" smtClean="0"/>
              <a:t>      - with MyDB, users don’t have to do this all in one query</a:t>
            </a:r>
          </a:p>
          <a:p>
            <a:pPr>
              <a:buFontTx/>
              <a:buNone/>
            </a:pPr>
            <a:r>
              <a:rPr lang="en-US" baseline="0" dirty="0" smtClean="0"/>
              <a:t>      - instead they can write modular queries, store those results in MyDB, then put them all together later</a:t>
            </a:r>
          </a:p>
          <a:p>
            <a:pPr>
              <a:buFontTx/>
              <a:buNone/>
            </a:pPr>
            <a:r>
              <a:rPr lang="en-US" baseline="0" dirty="0" smtClean="0"/>
              <a:t>   - lastly, sometimes research starts from outside the database</a:t>
            </a:r>
          </a:p>
          <a:p>
            <a:pPr>
              <a:buFontTx/>
              <a:buNone/>
            </a:pPr>
            <a:r>
              <a:rPr lang="en-US" baseline="0" dirty="0" smtClean="0"/>
              <a:t>      - to accommodate this, users can import external data into a table in MyDB</a:t>
            </a:r>
          </a:p>
          <a:p>
            <a:pPr>
              <a:buFontTx/>
              <a:buNone/>
            </a:pPr>
            <a:r>
              <a:rPr lang="en-US" baseline="0" dirty="0" smtClean="0"/>
              <a:t>      - then use that table in future queries</a:t>
            </a:r>
          </a:p>
          <a:p>
            <a:pPr>
              <a:buFontTx/>
              <a:buNone/>
            </a:pPr>
            <a:r>
              <a:rPr lang="en-US" baseline="0" dirty="0" smtClean="0"/>
              <a:t>     - </a:t>
            </a:r>
            <a:r>
              <a:rPr lang="en-US" baseline="0" dirty="0" err="1" smtClean="0"/>
              <a:t>astro</a:t>
            </a:r>
            <a:r>
              <a:rPr lang="en-US" baseline="0" dirty="0" smtClean="0"/>
              <a:t> example</a:t>
            </a:r>
          </a:p>
          <a:p>
            <a:pPr>
              <a:buFontTx/>
              <a:buNone/>
            </a:pPr>
            <a:r>
              <a:rPr lang="en-US" baseline="0" dirty="0" smtClean="0"/>
              <a:t>        - find </a:t>
            </a:r>
            <a:r>
              <a:rPr lang="en-US" baseline="0" dirty="0" err="1" smtClean="0"/>
              <a:t>sdss</a:t>
            </a:r>
            <a:r>
              <a:rPr lang="en-US" baseline="0" dirty="0" smtClean="0"/>
              <a:t> data about a list positions in the sky</a:t>
            </a:r>
          </a:p>
          <a:p>
            <a:pPr>
              <a:buFontTx/>
              <a:buNone/>
            </a:pPr>
            <a:r>
              <a:rPr lang="en-US" baseline="0" dirty="0" smtClean="0"/>
              <a:t>        - user imports the list of positions then matches them against SDSS data</a:t>
            </a:r>
          </a:p>
          <a:p>
            <a:pPr>
              <a:buFontTx/>
              <a:buNone/>
            </a:pPr>
            <a:r>
              <a:rPr lang="en-US" baseline="0" dirty="0" smtClean="0"/>
              <a:t>        - example on slide shows how cumbersome this can be without server-side storage</a:t>
            </a:r>
          </a:p>
          <a:p>
            <a:pPr>
              <a:buFontTx/>
              <a:buNone/>
            </a:pPr>
            <a:r>
              <a:rPr lang="en-US" baseline="0" dirty="0" smtClean="0"/>
              <a:t>        - have to </a:t>
            </a:r>
            <a:r>
              <a:rPr lang="en-US" baseline="0" dirty="0" err="1" smtClean="0"/>
              <a:t>explictly</a:t>
            </a:r>
            <a:r>
              <a:rPr lang="en-US" baseline="0" dirty="0" smtClean="0"/>
              <a:t> mention each object in the query</a:t>
            </a:r>
          </a:p>
          <a:p>
            <a:pPr>
              <a:buFontTx/>
              <a:buNone/>
            </a:pPr>
            <a:r>
              <a:rPr lang="en-US" baseline="0" dirty="0" smtClean="0"/>
              <a:t>        - with MyDB you just have to reference the table</a:t>
            </a:r>
          </a:p>
          <a:p>
            <a:pPr>
              <a:buFontTx/>
              <a:buChar char="-"/>
            </a:pPr>
            <a:r>
              <a:rPr lang="en-US" baseline="0" dirty="0" smtClean="0"/>
              <a:t>  In all of these patterns, MyDB is essential to help users break up their work from one query into smaller parts</a:t>
            </a:r>
          </a:p>
          <a:p>
            <a:pPr>
              <a:buFontTx/>
              <a:buNone/>
            </a:pPr>
            <a:r>
              <a:rPr lang="en-US" baseline="0" dirty="0" smtClean="0"/>
              <a:t>- Since MyDB is a persistent database, they can pause their research and continue it whenever they want</a:t>
            </a:r>
          </a:p>
          <a:p>
            <a:pPr>
              <a:buFontTx/>
              <a:buNone/>
            </a:pPr>
            <a:r>
              <a:rPr lang="en-US" baseline="0" dirty="0" smtClean="0"/>
              <a:t>- MyDB lets all of this work stay server side</a:t>
            </a:r>
          </a:p>
          <a:p>
            <a:pPr>
              <a:buFontTx/>
              <a:buChar char="-"/>
            </a:pPr>
            <a:r>
              <a:rPr lang="en-US" baseline="0" dirty="0" smtClean="0"/>
              <a:t>So, if SQL help users to bring their work to the data, MyDB helps them keep it there; if they’re proficient with SQL they don’t have to download a thing until they’re satisfied with the result</a:t>
            </a:r>
          </a:p>
          <a:p>
            <a:pPr>
              <a:buFontTx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2BC360-CC44-4165-9574-62EFBAAD0071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dirty="0" err="1" smtClean="0"/>
              <a:t>Casjobs</a:t>
            </a:r>
            <a:r>
              <a:rPr lang="en-US" dirty="0" smtClean="0"/>
              <a:t> automatically</a:t>
            </a:r>
            <a:r>
              <a:rPr lang="en-US" baseline="0" dirty="0" smtClean="0"/>
              <a:t> logs all queries a user ever runs and keeps them in a history that a user can search</a:t>
            </a:r>
          </a:p>
          <a:p>
            <a:pPr>
              <a:buFontTx/>
              <a:buNone/>
            </a:pPr>
            <a:r>
              <a:rPr lang="en-US" baseline="0" dirty="0" smtClean="0"/>
              <a:t>  - goes hand in hand with chaotic research patterns</a:t>
            </a:r>
          </a:p>
          <a:p>
            <a:pPr>
              <a:buFontTx/>
              <a:buNone/>
            </a:pPr>
            <a:r>
              <a:rPr lang="en-US" baseline="0" dirty="0" smtClean="0"/>
              <a:t>  - somebody might be trying to fine-tune a query, constantly running slightly modified versions of it</a:t>
            </a:r>
          </a:p>
          <a:p>
            <a:pPr>
              <a:buFontTx/>
              <a:buNone/>
            </a:pPr>
            <a:r>
              <a:rPr lang="en-US" baseline="0" dirty="0" smtClean="0"/>
              <a:t>     - they might discover later on that the query they REALLY wanted was the query they had run 5 iterations ago</a:t>
            </a:r>
          </a:p>
          <a:p>
            <a:pPr>
              <a:buFontTx/>
              <a:buNone/>
            </a:pPr>
            <a:r>
              <a:rPr lang="en-US" baseline="0" dirty="0" smtClean="0"/>
              <a:t>     - with automatic logging, they don’t have to dig through their notes to find that query</a:t>
            </a:r>
          </a:p>
          <a:p>
            <a:pPr>
              <a:buFontTx/>
              <a:buNone/>
            </a:pPr>
            <a:r>
              <a:rPr lang="en-US" baseline="0" dirty="0" smtClean="0"/>
              <a:t>        - they can just check the history and quickly pull it up</a:t>
            </a:r>
          </a:p>
          <a:p>
            <a:pPr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2BC360-CC44-4165-9574-62EFBAAD0071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dirty="0" smtClean="0"/>
              <a:t>We want</a:t>
            </a:r>
            <a:r>
              <a:rPr lang="en-US" baseline="0" dirty="0" smtClean="0"/>
              <a:t> queries in CASJobs to last a long time</a:t>
            </a:r>
          </a:p>
          <a:p>
            <a:pPr>
              <a:buFontTx/>
              <a:buNone/>
            </a:pPr>
            <a:r>
              <a:rPr lang="en-US" baseline="0" dirty="0" smtClean="0"/>
              <a:t>  - users might publish about our data, and we want to make sure that if they publish a query, the results of that query can still be reproduced</a:t>
            </a:r>
          </a:p>
          <a:p>
            <a:pPr>
              <a:buFontTx/>
              <a:buNone/>
            </a:pPr>
            <a:r>
              <a:rPr lang="en-US" baseline="0" dirty="0" smtClean="0"/>
              <a:t>- unfortunately, native </a:t>
            </a:r>
            <a:r>
              <a:rPr lang="en-US" baseline="0" dirty="0" err="1" smtClean="0"/>
              <a:t>sql</a:t>
            </a:r>
            <a:r>
              <a:rPr lang="en-US" baseline="0" dirty="0" smtClean="0"/>
              <a:t> is pretty picky about hardware configuration</a:t>
            </a:r>
          </a:p>
          <a:p>
            <a:pPr>
              <a:buFontTx/>
              <a:buNone/>
            </a:pPr>
            <a:r>
              <a:rPr lang="en-US" baseline="0" dirty="0" smtClean="0"/>
              <a:t>  - and hardware tends to move around a lot</a:t>
            </a:r>
          </a:p>
          <a:p>
            <a:pPr>
              <a:buFontTx/>
              <a:buChar char="-"/>
            </a:pPr>
            <a:r>
              <a:rPr lang="en-US" baseline="0" dirty="0" smtClean="0"/>
              <a:t>So in CASJobs, we replaced the part of SQL that is hardware dependent</a:t>
            </a:r>
          </a:p>
          <a:p>
            <a:pPr>
              <a:buFontTx/>
              <a:buNone/>
            </a:pPr>
            <a:r>
              <a:rPr lang="en-US" baseline="0" dirty="0" smtClean="0"/>
              <a:t>  - objects in </a:t>
            </a:r>
            <a:r>
              <a:rPr lang="en-US" baseline="0" dirty="0" err="1" smtClean="0"/>
              <a:t>casjobs</a:t>
            </a:r>
            <a:r>
              <a:rPr lang="en-US" baseline="0" dirty="0" smtClean="0"/>
              <a:t> are identified by a unique set of data, rather than the hardware that the data is currently located on</a:t>
            </a:r>
          </a:p>
          <a:p>
            <a:pPr>
              <a:buFontTx/>
              <a:buNone/>
            </a:pPr>
            <a:r>
              <a:rPr lang="en-US" baseline="0" dirty="0" smtClean="0"/>
              <a:t>  - this abstraction is called a context</a:t>
            </a:r>
          </a:p>
          <a:p>
            <a:pPr>
              <a:buFontTx/>
              <a:buChar char="-"/>
            </a:pPr>
            <a:r>
              <a:rPr lang="en-US" baseline="0" dirty="0" smtClean="0"/>
              <a:t>Contexts let us move hardware around to wherever we need to without worrying about breaking queries</a:t>
            </a:r>
          </a:p>
          <a:p>
            <a:pPr>
              <a:buFontTx/>
              <a:buNone/>
            </a:pPr>
            <a:r>
              <a:rPr lang="en-US" baseline="0" dirty="0" smtClean="0"/>
              <a:t>  - so long as the data exists on some machine, user queries will continue to run just fine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2BC360-CC44-4165-9574-62EFBAAD0071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Two different ways to run queries in CASJobs</a:t>
            </a:r>
          </a:p>
          <a:p>
            <a:pPr>
              <a:buFontTx/>
              <a:buNone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- the first way is called ‘quick’</a:t>
            </a:r>
          </a:p>
          <a:p>
            <a:pPr>
              <a:buFontTx/>
              <a:buNone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- synchronous</a:t>
            </a:r>
          </a:p>
          <a:p>
            <a:pPr>
              <a:buFontTx/>
              <a:buNone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- tightly restricted</a:t>
            </a:r>
          </a:p>
          <a:p>
            <a:pPr>
              <a:buFontTx/>
              <a:buNone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- in how long they can execute</a:t>
            </a:r>
          </a:p>
          <a:p>
            <a:pPr>
              <a:buFontTx/>
              <a:buNone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- and how much data they can return</a:t>
            </a:r>
          </a:p>
          <a:p>
            <a:pPr>
              <a:buFontTx/>
              <a:buChar char="-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queries you know won’t take long and you want the results right away</a:t>
            </a:r>
          </a:p>
          <a:p>
            <a:pPr>
              <a:buFontTx/>
              <a:buNone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- querying meta data</a:t>
            </a:r>
          </a:p>
          <a:p>
            <a:pPr>
              <a:buFontTx/>
              <a:buNone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- trying to look at a sample of the 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2BC360-CC44-4165-9574-62EFBAAD0071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730757D-CC75-46CD-83AC-99E92760743E}" type="datetimeFigureOut">
              <a:rPr lang="en-US" smtClean="0"/>
              <a:pPr/>
              <a:t>11/14/2008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DBFFFC4-08F2-46C9-9F61-7D9A753377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0757D-CC75-46CD-83AC-99E92760743E}" type="datetimeFigureOut">
              <a:rPr lang="en-US" smtClean="0"/>
              <a:pPr/>
              <a:t>11/14/2008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FFFC4-08F2-46C9-9F61-7D9A753377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730757D-CC75-46CD-83AC-99E92760743E}" type="datetimeFigureOut">
              <a:rPr lang="en-US" smtClean="0"/>
              <a:pPr/>
              <a:t>11/14/2008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DDBFFFC4-08F2-46C9-9F61-7D9A753377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0757D-CC75-46CD-83AC-99E92760743E}" type="datetimeFigureOut">
              <a:rPr lang="en-US" smtClean="0"/>
              <a:pPr/>
              <a:t>11/14/2008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DBFFFC4-08F2-46C9-9F61-7D9A753377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0757D-CC75-46CD-83AC-99E92760743E}" type="datetimeFigureOut">
              <a:rPr lang="en-US" smtClean="0"/>
              <a:pPr/>
              <a:t>11/14/2008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DDBFFFC4-08F2-46C9-9F61-7D9A753377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730757D-CC75-46CD-83AC-99E92760743E}" type="datetimeFigureOut">
              <a:rPr lang="en-US" smtClean="0"/>
              <a:pPr/>
              <a:t>11/14/2008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DBFFFC4-08F2-46C9-9F61-7D9A753377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730757D-CC75-46CD-83AC-99E92760743E}" type="datetimeFigureOut">
              <a:rPr lang="en-US" smtClean="0"/>
              <a:pPr/>
              <a:t>11/14/2008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DBFFFC4-08F2-46C9-9F61-7D9A753377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0757D-CC75-46CD-83AC-99E92760743E}" type="datetimeFigureOut">
              <a:rPr lang="en-US" smtClean="0"/>
              <a:pPr/>
              <a:t>11/14/2008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DBFFFC4-08F2-46C9-9F61-7D9A753377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0757D-CC75-46CD-83AC-99E92760743E}" type="datetimeFigureOut">
              <a:rPr lang="en-US" smtClean="0"/>
              <a:pPr/>
              <a:t>11/14/2008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DBFFFC4-08F2-46C9-9F61-7D9A753377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0757D-CC75-46CD-83AC-99E92760743E}" type="datetimeFigureOut">
              <a:rPr lang="en-US" smtClean="0"/>
              <a:pPr/>
              <a:t>11/14/2008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DBFFFC4-08F2-46C9-9F61-7D9A753377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730757D-CC75-46CD-83AC-99E92760743E}" type="datetimeFigureOut">
              <a:rPr lang="en-US" smtClean="0"/>
              <a:pPr/>
              <a:t>11/14/2008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DDBFFFC4-08F2-46C9-9F61-7D9A753377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730757D-CC75-46CD-83AC-99E92760743E}" type="datetimeFigureOut">
              <a:rPr lang="en-US" smtClean="0"/>
              <a:pPr/>
              <a:t>11/14/2008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DBFFFC4-08F2-46C9-9F61-7D9A7533778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dss.org/dr7/access/index.html#DA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gif"/><Relationship Id="rId5" Type="http://schemas.openxmlformats.org/officeDocument/2006/relationships/image" Target="../media/image3.gif"/><Relationship Id="rId4" Type="http://schemas.openxmlformats.org/officeDocument/2006/relationships/hyperlink" Target="http://www.sdss.org/dr7/access/index.html#CA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casjobs.sdss.org/casjob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CASJobs: A Workflow Environment Designed for Large Scientific Catalogs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Nolan Li, Johns Hopkins University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Long Jobs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Asynchronous</a:t>
            </a:r>
          </a:p>
          <a:p>
            <a:r>
              <a:rPr lang="en-US" dirty="0" smtClean="0"/>
              <a:t>Less restricted execution time </a:t>
            </a:r>
          </a:p>
          <a:p>
            <a:r>
              <a:rPr lang="en-US" dirty="0" smtClean="0"/>
              <a:t>Storage capped by MyDB size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For things like…</a:t>
            </a:r>
          </a:p>
          <a:p>
            <a:pPr lvl="1"/>
            <a:r>
              <a:rPr lang="en-US" dirty="0" smtClean="0"/>
              <a:t>Heavy IO</a:t>
            </a:r>
          </a:p>
          <a:p>
            <a:pPr lvl="1"/>
            <a:r>
              <a:rPr lang="en-US" dirty="0" smtClean="0"/>
              <a:t>Heavy computation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Non exclusive sets of CASJobs users</a:t>
            </a:r>
          </a:p>
          <a:p>
            <a:r>
              <a:rPr lang="en-US" dirty="0" smtClean="0"/>
              <a:t>Share </a:t>
            </a:r>
            <a:r>
              <a:rPr lang="en-US" dirty="0" smtClean="0"/>
              <a:t>data</a:t>
            </a:r>
            <a:endParaRPr lang="en-US" dirty="0" smtClean="0"/>
          </a:p>
          <a:p>
            <a:r>
              <a:rPr lang="en-US" dirty="0" smtClean="0"/>
              <a:t>Keep more work at the data</a:t>
            </a:r>
            <a:endParaRPr lang="en-US" dirty="0" smtClean="0"/>
          </a:p>
        </p:txBody>
      </p:sp>
      <p:sp>
        <p:nvSpPr>
          <p:cNvPr id="6145" name="Rectangle 1"/>
          <p:cNvSpPr>
            <a:spLocks noGrp="1" noChangeArrowheads="1"/>
          </p:cNvSpPr>
          <p:nvPr>
            <p:ph sz="quarter" idx="2"/>
          </p:nvPr>
        </p:nvSpPr>
        <p:spPr bwMode="auto">
          <a:xfrm>
            <a:off x="4267200" y="2209800"/>
            <a:ext cx="438132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SELECT</a:t>
            </a:r>
            <a:r>
              <a:rPr kumimoji="0" lang="en-US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kumimoji="0" lang="en-US" sz="1600" b="0" i="0" u="none" strike="noStrike" cap="none" normalizeH="0" dirty="0" smtClean="0">
                <a:ln>
                  <a:noFill/>
                </a:ln>
                <a:solidFill>
                  <a:srgbClr val="80808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*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FROM</a:t>
            </a:r>
            <a:r>
              <a:rPr kumimoji="0" lang="en-US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kumimoji="0" lang="en-US" sz="1600" b="0" i="0" u="none" strike="noStrike" cap="none" normalizeH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myGroup.otherUser.theirTable</a:t>
            </a:r>
            <a:endParaRPr kumimoji="0" lang="en-US" sz="16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Hardware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2667000" cy="4572000"/>
          </a:xfrm>
        </p:spPr>
        <p:txBody>
          <a:bodyPr/>
          <a:lstStyle/>
          <a:p>
            <a:r>
              <a:rPr lang="en-US" dirty="0" smtClean="0"/>
              <a:t>Flexible configuration</a:t>
            </a:r>
          </a:p>
          <a:p>
            <a:r>
              <a:rPr lang="en-US" dirty="0" smtClean="0"/>
              <a:t>1+ machine per context (non exclusive)</a:t>
            </a:r>
          </a:p>
          <a:p>
            <a:r>
              <a:rPr lang="en-US" dirty="0" smtClean="0"/>
              <a:t>1+ machine for </a:t>
            </a:r>
            <a:r>
              <a:rPr lang="en-US" dirty="0" err="1" smtClean="0"/>
              <a:t>MyDBs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6" name="Content Placeholder 5" descr="test.png"/>
          <p:cNvPicPr>
            <a:picLocks noGrp="1" noChangeAspect="1"/>
          </p:cNvPicPr>
          <p:nvPr>
            <p:ph sz="quarter" idx="2"/>
          </p:nvPr>
        </p:nvPicPr>
        <p:blipFill>
          <a:blip r:embed="rId3"/>
          <a:stretch>
            <a:fillRect/>
          </a:stretch>
        </p:blipFill>
        <p:spPr>
          <a:xfrm>
            <a:off x="3505200" y="1600199"/>
            <a:ext cx="5334000" cy="4367841"/>
          </a:xfrm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Interface</a:t>
            </a:r>
            <a:endParaRPr lang="en-US" dirty="0"/>
          </a:p>
        </p:txBody>
      </p:sp>
      <p:pic>
        <p:nvPicPr>
          <p:cNvPr id="9" name="Content Placeholder 8" descr="CasJobs_1226541086746.png"/>
          <p:cNvPicPr>
            <a:picLocks noGrp="1" noChangeAspect="1"/>
          </p:cNvPicPr>
          <p:nvPr>
            <p:ph sz="quarter" idx="2"/>
          </p:nvPr>
        </p:nvPicPr>
        <p:blipFill>
          <a:blip r:embed="rId3"/>
          <a:stretch>
            <a:fillRect/>
          </a:stretch>
        </p:blipFill>
        <p:spPr>
          <a:xfrm>
            <a:off x="609600" y="2804160"/>
            <a:ext cx="3886200" cy="2849880"/>
          </a:xfrm>
          <a:effectLst/>
        </p:spPr>
      </p:pic>
      <p:pic>
        <p:nvPicPr>
          <p:cNvPr id="10" name="Content Placeholder 9" descr="Jobs Web Service_1226541177707.png"/>
          <p:cNvPicPr>
            <a:picLocks noGrp="1" noChangeAspect="1"/>
          </p:cNvPicPr>
          <p:nvPr>
            <p:ph sz="quarter" idx="4"/>
          </p:nvPr>
        </p:nvPicPr>
        <p:blipFill>
          <a:blip r:embed="rId4"/>
          <a:stretch>
            <a:fillRect/>
          </a:stretch>
        </p:blipFill>
        <p:spPr>
          <a:xfrm>
            <a:off x="4800600" y="2814671"/>
            <a:ext cx="3886200" cy="2828857"/>
          </a:xfrm>
          <a:effectLst/>
        </p:spPr>
      </p:pic>
      <p:sp>
        <p:nvSpPr>
          <p:cNvPr id="4" name="Text Placeholder 3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US" dirty="0" smtClean="0"/>
              <a:t>Web Site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Web Services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Usage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2819400" cy="45720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&gt; two million </a:t>
            </a:r>
            <a:r>
              <a:rPr lang="en-US" dirty="0" smtClean="0"/>
              <a:t>jobs</a:t>
            </a:r>
          </a:p>
          <a:p>
            <a:r>
              <a:rPr lang="en-US" dirty="0" smtClean="0"/>
              <a:t>&gt; 2200 </a:t>
            </a:r>
            <a:r>
              <a:rPr lang="en-US" dirty="0" smtClean="0"/>
              <a:t>users</a:t>
            </a:r>
          </a:p>
          <a:p>
            <a:r>
              <a:rPr lang="en-US" dirty="0" err="1" smtClean="0"/>
              <a:t>Astro</a:t>
            </a:r>
            <a:r>
              <a:rPr lang="en-US" dirty="0" smtClean="0"/>
              <a:t> deployments</a:t>
            </a:r>
            <a:endParaRPr lang="en-US" dirty="0" smtClean="0"/>
          </a:p>
          <a:p>
            <a:pPr lvl="1"/>
            <a:r>
              <a:rPr lang="en-US" dirty="0" smtClean="0"/>
              <a:t>Galaxy </a:t>
            </a:r>
            <a:r>
              <a:rPr lang="en-US" dirty="0" smtClean="0"/>
              <a:t>Evolution Explorer (GALEX)</a:t>
            </a:r>
          </a:p>
          <a:p>
            <a:pPr lvl="1"/>
            <a:r>
              <a:rPr lang="en-US" dirty="0" smtClean="0"/>
              <a:t>Palomar Quest</a:t>
            </a:r>
          </a:p>
          <a:p>
            <a:pPr lvl="1"/>
            <a:r>
              <a:rPr lang="en-US" dirty="0" smtClean="0"/>
              <a:t>Panoramic </a:t>
            </a:r>
            <a:r>
              <a:rPr lang="en-US" dirty="0" smtClean="0"/>
              <a:t>Survey Telescope and Rapid Response </a:t>
            </a:r>
            <a:r>
              <a:rPr lang="en-US" dirty="0" smtClean="0"/>
              <a:t>System (Pan-STARRS)[3].</a:t>
            </a:r>
          </a:p>
          <a:p>
            <a:r>
              <a:rPr lang="en-US" dirty="0" smtClean="0"/>
              <a:t>Non </a:t>
            </a:r>
            <a:r>
              <a:rPr lang="en-US" dirty="0" err="1" smtClean="0"/>
              <a:t>Astro</a:t>
            </a:r>
            <a:r>
              <a:rPr lang="en-US" dirty="0" smtClean="0"/>
              <a:t> deployments</a:t>
            </a:r>
          </a:p>
          <a:p>
            <a:pPr lvl="1"/>
            <a:r>
              <a:rPr lang="en-US" dirty="0" err="1" smtClean="0"/>
              <a:t>Ameriflux</a:t>
            </a:r>
            <a:endParaRPr lang="en-US" dirty="0" smtClean="0"/>
          </a:p>
          <a:p>
            <a:pPr lvl="1"/>
            <a:r>
              <a:rPr lang="en-US" dirty="0" smtClean="0"/>
              <a:t>Swiss Institute of Bioinformatics (ISB)</a:t>
            </a:r>
            <a:endParaRPr lang="en-US" dirty="0" smtClean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quarter" idx="2"/>
          </p:nvPr>
        </p:nvGraphicFramePr>
        <p:xfrm>
          <a:off x="3505200" y="1589088"/>
          <a:ext cx="522605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CASJobs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dirty="0" smtClean="0"/>
              <a:t>Terabytes of scientific data</a:t>
            </a:r>
          </a:p>
          <a:p>
            <a:r>
              <a:rPr lang="en-US" dirty="0" smtClean="0"/>
              <a:t>Web based system </a:t>
            </a:r>
          </a:p>
          <a:p>
            <a:pPr lvl="1"/>
            <a:r>
              <a:rPr lang="en-US" dirty="0" smtClean="0"/>
              <a:t>Data distribution</a:t>
            </a:r>
          </a:p>
          <a:p>
            <a:pPr lvl="1"/>
            <a:r>
              <a:rPr lang="en-US" dirty="0" smtClean="0"/>
              <a:t>Server-side analysis</a:t>
            </a:r>
          </a:p>
          <a:p>
            <a:pPr lvl="1"/>
            <a:r>
              <a:rPr lang="en-US" dirty="0" smtClean="0"/>
              <a:t>Optimize user work patterns</a:t>
            </a:r>
          </a:p>
          <a:p>
            <a:pPr lvl="1"/>
            <a:r>
              <a:rPr lang="en-US" dirty="0" smtClean="0"/>
              <a:t>Server-side user storage and programmability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Sloan Digital Sky Survey (SDSS)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Astronomical Survey</a:t>
            </a:r>
          </a:p>
          <a:p>
            <a:pPr lvl="1"/>
            <a:r>
              <a:rPr lang="en-US" dirty="0" smtClean="0"/>
              <a:t>Images (fits) - 15.7 TB </a:t>
            </a:r>
          </a:p>
          <a:p>
            <a:pPr lvl="1"/>
            <a:r>
              <a:rPr lang="en-US" dirty="0" smtClean="0"/>
              <a:t>Other data products ( masks, jpeg images, etc.) (</a:t>
            </a:r>
            <a:r>
              <a:rPr lang="en-US" dirty="0" smtClean="0">
                <a:hlinkClick r:id="rId3"/>
              </a:rPr>
              <a:t>DAS</a:t>
            </a:r>
            <a:r>
              <a:rPr lang="en-US" dirty="0" smtClean="0"/>
              <a:t>, fits format) - 26.8 TB </a:t>
            </a:r>
          </a:p>
          <a:p>
            <a:pPr lvl="1"/>
            <a:r>
              <a:rPr lang="en-US" dirty="0" smtClean="0"/>
              <a:t>Catalogs (</a:t>
            </a:r>
            <a:r>
              <a:rPr lang="en-US" dirty="0" smtClean="0">
                <a:hlinkClick r:id="rId4"/>
              </a:rPr>
              <a:t>CAS</a:t>
            </a:r>
            <a:r>
              <a:rPr lang="en-US" dirty="0" smtClean="0"/>
              <a:t>, SQL database) - 18 TB</a:t>
            </a:r>
          </a:p>
          <a:p>
            <a:r>
              <a:rPr lang="en-US" dirty="0" smtClean="0"/>
              <a:t>Data is public</a:t>
            </a:r>
          </a:p>
          <a:p>
            <a:pPr lvl="1"/>
            <a:r>
              <a:rPr lang="en-US" dirty="0" smtClean="0"/>
              <a:t>Delivery?</a:t>
            </a:r>
            <a:endParaRPr lang="en-US" dirty="0"/>
          </a:p>
        </p:txBody>
      </p:sp>
      <p:pic>
        <p:nvPicPr>
          <p:cNvPr id="28674" name="Picture 2" descr="C:\Users\nli\Desktop\dr7white.gif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4953000" y="3962400"/>
            <a:ext cx="3886200" cy="1953796"/>
          </a:xfrm>
          <a:prstGeom prst="rect">
            <a:avLst/>
          </a:prstGeom>
          <a:noFill/>
        </p:spPr>
      </p:pic>
      <p:pic>
        <p:nvPicPr>
          <p:cNvPr id="28675" name="Picture 3" descr="C:\Users\nli\Desktop\dr1white.gi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953000" y="1752600"/>
            <a:ext cx="3886200" cy="190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0" y="1752600"/>
            <a:ext cx="3048000" cy="46482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Bandwidth is expensive!</a:t>
            </a:r>
          </a:p>
          <a:p>
            <a:r>
              <a:rPr lang="en-US" dirty="0" smtClean="0"/>
              <a:t>10 terabytes is big!</a:t>
            </a:r>
          </a:p>
          <a:p>
            <a:r>
              <a:rPr lang="en-US" dirty="0" smtClean="0"/>
              <a:t>So database it (SkyServer)</a:t>
            </a:r>
          </a:p>
          <a:p>
            <a:pPr lvl="1"/>
            <a:r>
              <a:rPr lang="en-US" dirty="0" smtClean="0"/>
              <a:t>Partial </a:t>
            </a:r>
            <a:r>
              <a:rPr lang="en-US" dirty="0" smtClean="0"/>
              <a:t>delivery</a:t>
            </a:r>
          </a:p>
          <a:p>
            <a:pPr lvl="1"/>
            <a:r>
              <a:rPr lang="en-US" dirty="0" smtClean="0"/>
              <a:t>Move work to data</a:t>
            </a:r>
          </a:p>
          <a:p>
            <a:r>
              <a:rPr lang="en-US" dirty="0" smtClean="0"/>
              <a:t>Scalability</a:t>
            </a:r>
            <a:endParaRPr lang="en-US" dirty="0" smtClean="0"/>
          </a:p>
          <a:p>
            <a:pPr lvl="1"/>
            <a:r>
              <a:rPr lang="en-US" dirty="0" smtClean="0"/>
              <a:t>Traffic++</a:t>
            </a:r>
          </a:p>
          <a:p>
            <a:pPr lvl="1"/>
            <a:r>
              <a:rPr lang="en-US" dirty="0" smtClean="0"/>
              <a:t>Complexity ++</a:t>
            </a:r>
          </a:p>
          <a:p>
            <a:pPr lvl="1"/>
            <a:r>
              <a:rPr lang="en-US" dirty="0" smtClean="0"/>
              <a:t>Data++</a:t>
            </a:r>
          </a:p>
          <a:p>
            <a:r>
              <a:rPr lang="en-US" dirty="0" smtClean="0"/>
              <a:t>So…</a:t>
            </a:r>
          </a:p>
          <a:p>
            <a:pPr lvl="1"/>
            <a:r>
              <a:rPr lang="en-US" dirty="0" smtClean="0"/>
              <a:t>Cap execution time</a:t>
            </a:r>
          </a:p>
          <a:p>
            <a:pPr lvl="1"/>
            <a:r>
              <a:rPr lang="en-US" dirty="0" smtClean="0"/>
              <a:t>Cap </a:t>
            </a:r>
            <a:r>
              <a:rPr lang="en-US" dirty="0" smtClean="0"/>
              <a:t>results</a:t>
            </a:r>
          </a:p>
          <a:p>
            <a:pPr lvl="1"/>
            <a:r>
              <a:rPr lang="en-US" dirty="0" smtClean="0"/>
              <a:t>Build something else</a:t>
            </a:r>
            <a:endParaRPr lang="en-US" dirty="0" smtClean="0"/>
          </a:p>
          <a:p>
            <a:endParaRPr lang="en-US" dirty="0" smtClean="0"/>
          </a:p>
        </p:txBody>
      </p:sp>
      <p:pic>
        <p:nvPicPr>
          <p:cNvPr id="8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3048000" y="1905000"/>
            <a:ext cx="6096000" cy="3886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CASJobs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8077200" cy="4572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Catalog Archive Server Jobs</a:t>
            </a:r>
          </a:p>
          <a:p>
            <a:pPr lvl="1"/>
            <a:r>
              <a:rPr lang="en-US" dirty="0" smtClean="0"/>
              <a:t>Server-side user storage and programmability</a:t>
            </a:r>
          </a:p>
          <a:p>
            <a:pPr lvl="2"/>
            <a:r>
              <a:rPr lang="en-US" dirty="0" smtClean="0"/>
              <a:t>MyDB</a:t>
            </a:r>
          </a:p>
          <a:p>
            <a:pPr lvl="1"/>
            <a:r>
              <a:rPr lang="en-US" dirty="0" smtClean="0"/>
              <a:t>Hardware abstraction and long-term query portability</a:t>
            </a:r>
          </a:p>
          <a:p>
            <a:pPr lvl="2"/>
            <a:r>
              <a:rPr lang="en-US" dirty="0" smtClean="0"/>
              <a:t>Contexts</a:t>
            </a:r>
            <a:endParaRPr lang="en-US" dirty="0" smtClean="0"/>
          </a:p>
          <a:p>
            <a:pPr lvl="1"/>
            <a:r>
              <a:rPr lang="en-US" dirty="0" smtClean="0"/>
              <a:t>Complete, automatic query logging</a:t>
            </a:r>
            <a:endParaRPr lang="en-US" dirty="0" smtClean="0"/>
          </a:p>
          <a:p>
            <a:pPr lvl="1"/>
            <a:r>
              <a:rPr lang="en-US" dirty="0" smtClean="0"/>
              <a:t>Scalable performance</a:t>
            </a:r>
          </a:p>
          <a:p>
            <a:pPr lvl="2"/>
            <a:r>
              <a:rPr lang="en-US" dirty="0" smtClean="0"/>
              <a:t>Controlled asynchronous query execution</a:t>
            </a:r>
            <a:endParaRPr lang="en-US" dirty="0" smtClean="0"/>
          </a:p>
          <a:p>
            <a:pPr lvl="1"/>
            <a:r>
              <a:rPr lang="en-US" dirty="0" smtClean="0"/>
              <a:t>Data sharing</a:t>
            </a:r>
          </a:p>
          <a:p>
            <a:pPr lvl="2"/>
            <a:r>
              <a:rPr lang="en-US" dirty="0" smtClean="0"/>
              <a:t>Groups</a:t>
            </a:r>
          </a:p>
          <a:p>
            <a:r>
              <a:rPr lang="en-US" dirty="0" smtClean="0">
                <a:hlinkClick r:id="rId3"/>
              </a:rPr>
              <a:t>http</a:t>
            </a:r>
            <a:r>
              <a:rPr lang="en-US" dirty="0" smtClean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casjobs.sdss.org/casjobs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MyDB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Server-side user </a:t>
            </a:r>
            <a:r>
              <a:rPr lang="en-US" dirty="0" smtClean="0"/>
              <a:t>database</a:t>
            </a:r>
          </a:p>
          <a:p>
            <a:r>
              <a:rPr lang="en-US" dirty="0" smtClean="0"/>
              <a:t>Intermediate storage</a:t>
            </a:r>
            <a:endParaRPr lang="en-US" dirty="0" smtClean="0"/>
          </a:p>
          <a:p>
            <a:r>
              <a:rPr lang="en-US" dirty="0" smtClean="0"/>
              <a:t>Data import</a:t>
            </a:r>
            <a:endParaRPr lang="en-US" dirty="0" smtClean="0"/>
          </a:p>
          <a:p>
            <a:r>
              <a:rPr lang="en-US" dirty="0" smtClean="0"/>
              <a:t>User </a:t>
            </a:r>
            <a:r>
              <a:rPr lang="en-US" dirty="0" smtClean="0"/>
              <a:t>programmable</a:t>
            </a:r>
            <a:endParaRPr lang="en-US" dirty="0" smtClean="0"/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4495800" y="1676400"/>
            <a:ext cx="4038600" cy="1708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5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SELECT</a:t>
            </a:r>
            <a:r>
              <a:rPr kumimoji="0" lang="en-US" sz="15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kumimoji="0" lang="en-US" sz="1500" b="0" i="0" u="none" strike="noStrike" cap="none" normalizeH="0" dirty="0" smtClean="0">
                <a:ln>
                  <a:noFill/>
                </a:ln>
                <a:solidFill>
                  <a:srgbClr val="80808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*</a:t>
            </a:r>
            <a:endParaRPr kumimoji="0" lang="en-US" sz="15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5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FROM</a:t>
            </a:r>
            <a:r>
              <a:rPr kumimoji="0" lang="en-US" sz="15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DR4</a:t>
            </a:r>
            <a:endParaRPr kumimoji="0" lang="en-US" sz="15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5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WHERE</a:t>
            </a:r>
            <a:r>
              <a:rPr kumimoji="0" lang="en-US" sz="15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kumimoji="0" lang="en-US" sz="15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a</a:t>
            </a:r>
            <a:r>
              <a:rPr kumimoji="0" lang="en-US" sz="1500" b="0" i="0" u="none" strike="noStrike" cap="none" normalizeH="0" dirty="0" err="1" smtClean="0">
                <a:ln>
                  <a:noFill/>
                </a:ln>
                <a:solidFill>
                  <a:srgbClr val="80808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.</a:t>
            </a:r>
            <a:r>
              <a:rPr kumimoji="0" lang="en-US" sz="15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objid</a:t>
            </a:r>
            <a:r>
              <a:rPr kumimoji="0" lang="en-US" sz="15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kumimoji="0" lang="en-US" sz="1500" b="0" i="0" u="none" strike="noStrike" cap="none" normalizeH="0" dirty="0" smtClean="0">
                <a:ln>
                  <a:noFill/>
                </a:ln>
                <a:solidFill>
                  <a:srgbClr val="80808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=</a:t>
            </a:r>
            <a:r>
              <a:rPr kumimoji="0" lang="en-US" sz="15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38573498</a:t>
            </a:r>
            <a:endParaRPr kumimoji="0" lang="en-US" sz="15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500" b="0" i="0" u="none" strike="noStrike" cap="none" normalizeH="0" dirty="0" smtClean="0">
                <a:ln>
                  <a:noFill/>
                </a:ln>
                <a:solidFill>
                  <a:srgbClr val="80808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OR</a:t>
            </a:r>
            <a:r>
              <a:rPr kumimoji="0" lang="en-US" sz="15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kumimoji="0" lang="en-US" sz="15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a</a:t>
            </a:r>
            <a:r>
              <a:rPr kumimoji="0" lang="en-US" sz="1500" b="0" i="0" u="none" strike="noStrike" cap="none" normalizeH="0" dirty="0" err="1" smtClean="0">
                <a:ln>
                  <a:noFill/>
                </a:ln>
                <a:solidFill>
                  <a:srgbClr val="80808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.</a:t>
            </a:r>
            <a:r>
              <a:rPr kumimoji="0" lang="en-US" sz="15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objid</a:t>
            </a:r>
            <a:r>
              <a:rPr kumimoji="0" lang="en-US" sz="15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kumimoji="0" lang="en-US" sz="1500" b="0" i="0" u="none" strike="noStrike" cap="none" normalizeH="0" dirty="0" smtClean="0">
                <a:ln>
                  <a:noFill/>
                </a:ln>
                <a:solidFill>
                  <a:srgbClr val="80808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=</a:t>
            </a:r>
            <a:r>
              <a:rPr kumimoji="0" lang="en-US" sz="15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92837451</a:t>
            </a:r>
            <a:endParaRPr kumimoji="0" lang="en-US" sz="15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500" b="0" i="0" u="none" strike="noStrike" cap="none" normalizeH="0" dirty="0" smtClean="0">
                <a:ln>
                  <a:noFill/>
                </a:ln>
                <a:solidFill>
                  <a:srgbClr val="80808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OR</a:t>
            </a:r>
            <a:r>
              <a:rPr kumimoji="0" lang="en-US" sz="15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kumimoji="0" lang="en-US" sz="15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a</a:t>
            </a:r>
            <a:r>
              <a:rPr kumimoji="0" lang="en-US" sz="1500" b="0" i="0" u="none" strike="noStrike" cap="none" normalizeH="0" dirty="0" err="1" smtClean="0">
                <a:ln>
                  <a:noFill/>
                </a:ln>
                <a:solidFill>
                  <a:srgbClr val="80808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.</a:t>
            </a:r>
            <a:r>
              <a:rPr kumimoji="0" lang="en-US" sz="15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objid</a:t>
            </a:r>
            <a:r>
              <a:rPr kumimoji="0" lang="en-US" sz="15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kumimoji="0" lang="en-US" sz="1500" b="0" i="0" u="none" strike="noStrike" cap="none" normalizeH="0" dirty="0" smtClean="0">
                <a:ln>
                  <a:noFill/>
                </a:ln>
                <a:solidFill>
                  <a:srgbClr val="80808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=</a:t>
            </a:r>
            <a:r>
              <a:rPr kumimoji="0" lang="en-US" sz="15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20394833</a:t>
            </a:r>
            <a:endParaRPr kumimoji="0" lang="en-US" sz="15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500" b="0" i="0" u="none" strike="noStrike" cap="none" normalizeH="0" dirty="0" smtClean="0">
                <a:ln>
                  <a:noFill/>
                </a:ln>
                <a:solidFill>
                  <a:srgbClr val="80808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OR</a:t>
            </a:r>
            <a:r>
              <a:rPr kumimoji="0" lang="en-US" sz="15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kumimoji="0" lang="en-US" sz="15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a</a:t>
            </a:r>
            <a:r>
              <a:rPr kumimoji="0" lang="en-US" sz="1500" b="0" i="0" u="none" strike="noStrike" cap="none" normalizeH="0" dirty="0" err="1" smtClean="0">
                <a:ln>
                  <a:noFill/>
                </a:ln>
                <a:solidFill>
                  <a:srgbClr val="80808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.</a:t>
            </a:r>
            <a:r>
              <a:rPr kumimoji="0" lang="en-US" sz="15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objid</a:t>
            </a:r>
            <a:r>
              <a:rPr kumimoji="0" lang="en-US" sz="15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kumimoji="0" lang="en-US" sz="1500" b="0" i="0" u="none" strike="noStrike" cap="none" normalizeH="0" dirty="0" smtClean="0">
                <a:ln>
                  <a:noFill/>
                </a:ln>
                <a:solidFill>
                  <a:srgbClr val="80808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=</a:t>
            </a:r>
            <a:r>
              <a:rPr kumimoji="0" lang="en-US" sz="15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90284723</a:t>
            </a:r>
            <a:endParaRPr kumimoji="0" lang="en-US" sz="15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5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4495800" y="3581400"/>
            <a:ext cx="3185487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5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SELECT</a:t>
            </a:r>
            <a:r>
              <a:rPr kumimoji="0" lang="en-US" sz="15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kumimoji="0" lang="en-US" sz="1500" b="0" i="0" u="none" strike="noStrike" cap="none" normalizeH="0" dirty="0" smtClean="0">
                <a:ln>
                  <a:noFill/>
                </a:ln>
                <a:solidFill>
                  <a:srgbClr val="80808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*</a:t>
            </a:r>
            <a:endParaRPr kumimoji="0" lang="en-US" sz="15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5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FROM</a:t>
            </a:r>
            <a:r>
              <a:rPr kumimoji="0" lang="en-US" sz="15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DR4 a</a:t>
            </a:r>
            <a:r>
              <a:rPr kumimoji="0" lang="en-US" sz="1500" b="0" i="0" u="none" strike="noStrike" cap="none" normalizeH="0" dirty="0" smtClean="0">
                <a:ln>
                  <a:noFill/>
                </a:ln>
                <a:solidFill>
                  <a:srgbClr val="80808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,</a:t>
            </a:r>
            <a:r>
              <a:rPr kumimoji="0" lang="en-US" sz="15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kumimoji="0" lang="en-US" sz="15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MyDB</a:t>
            </a:r>
            <a:r>
              <a:rPr kumimoji="0" lang="en-US" sz="1500" b="0" i="0" u="none" strike="noStrike" cap="none" normalizeH="0" dirty="0" err="1" smtClean="0">
                <a:ln>
                  <a:noFill/>
                </a:ln>
                <a:solidFill>
                  <a:srgbClr val="80808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.</a:t>
            </a:r>
            <a:r>
              <a:rPr kumimoji="0" lang="en-US" sz="15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MyTable</a:t>
            </a:r>
            <a:r>
              <a:rPr kumimoji="0" lang="en-US" sz="15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b</a:t>
            </a:r>
            <a:endParaRPr kumimoji="0" lang="en-US" sz="15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5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WHERE</a:t>
            </a:r>
            <a:r>
              <a:rPr kumimoji="0" lang="en-US" sz="15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kumimoji="0" lang="en-US" sz="15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a</a:t>
            </a:r>
            <a:r>
              <a:rPr kumimoji="0" lang="en-US" sz="1500" b="0" i="0" u="none" strike="noStrike" cap="none" normalizeH="0" dirty="0" err="1" smtClean="0">
                <a:ln>
                  <a:noFill/>
                </a:ln>
                <a:solidFill>
                  <a:srgbClr val="80808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.</a:t>
            </a:r>
            <a:r>
              <a:rPr kumimoji="0" lang="en-US" sz="15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objid</a:t>
            </a:r>
            <a:r>
              <a:rPr kumimoji="0" lang="en-US" sz="15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kumimoji="0" lang="en-US" sz="1500" b="0" i="0" u="none" strike="noStrike" cap="none" normalizeH="0" dirty="0" smtClean="0">
                <a:ln>
                  <a:noFill/>
                </a:ln>
                <a:solidFill>
                  <a:srgbClr val="80808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=</a:t>
            </a:r>
            <a:r>
              <a:rPr kumimoji="0" lang="en-US" sz="15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kumimoji="0" lang="en-US" sz="15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b</a:t>
            </a:r>
            <a:r>
              <a:rPr kumimoji="0" lang="en-US" sz="1500" b="0" i="0" u="none" strike="noStrike" cap="none" normalizeH="0" dirty="0" err="1" smtClean="0">
                <a:ln>
                  <a:noFill/>
                </a:ln>
                <a:solidFill>
                  <a:srgbClr val="80808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.</a:t>
            </a:r>
            <a:r>
              <a:rPr kumimoji="0" lang="en-US" sz="15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objid</a:t>
            </a:r>
            <a:endParaRPr kumimoji="0" lang="en-US" sz="15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5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Automatically log all user queries </a:t>
            </a:r>
          </a:p>
          <a:p>
            <a:r>
              <a:rPr lang="en-US" dirty="0" smtClean="0"/>
              <a:t>Resubmit old queries</a:t>
            </a:r>
          </a:p>
          <a:p>
            <a:r>
              <a:rPr lang="en-US" dirty="0" smtClean="0"/>
              <a:t>Reconstruct </a:t>
            </a:r>
            <a:r>
              <a:rPr lang="en-US" dirty="0" smtClean="0"/>
              <a:t>database objects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Contexts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Databases are identified by their data, not their location</a:t>
            </a:r>
          </a:p>
          <a:p>
            <a:r>
              <a:rPr lang="en-US" dirty="0" smtClean="0"/>
              <a:t>Queries are independent of hardware configuration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572000" y="16002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SELECT TOP 10 *</a:t>
            </a:r>
          </a:p>
          <a:p>
            <a:r>
              <a:rPr lang="en-US" dirty="0" smtClean="0"/>
              <a:t>FROM [server].[catalog].[user].</a:t>
            </a:r>
            <a:r>
              <a:rPr lang="en-US" dirty="0" err="1" smtClean="0"/>
              <a:t>MyTable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572000" y="26670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SELECT TOP 10 *</a:t>
            </a:r>
          </a:p>
          <a:p>
            <a:r>
              <a:rPr lang="en-US" dirty="0" smtClean="0"/>
              <a:t>FROM </a:t>
            </a:r>
            <a:r>
              <a:rPr lang="en-US" dirty="0" smtClean="0">
                <a:solidFill>
                  <a:srgbClr val="00B050"/>
                </a:solidFill>
              </a:rPr>
              <a:t>DR4</a:t>
            </a:r>
            <a:r>
              <a:rPr lang="en-US" dirty="0" smtClean="0"/>
              <a:t>.MyTable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 Jobs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Executes </a:t>
            </a:r>
            <a:r>
              <a:rPr lang="en-US" dirty="0" smtClean="0"/>
              <a:t>right away</a:t>
            </a:r>
          </a:p>
          <a:p>
            <a:r>
              <a:rPr lang="en-US" dirty="0" smtClean="0"/>
              <a:t>But not for very long</a:t>
            </a:r>
          </a:p>
          <a:p>
            <a:r>
              <a:rPr lang="en-US" dirty="0" smtClean="0"/>
              <a:t>Restricted memory usage</a:t>
            </a:r>
            <a:endParaRPr lang="en-US" dirty="0"/>
          </a:p>
        </p:txBody>
      </p:sp>
      <p:sp>
        <p:nvSpPr>
          <p:cNvPr id="24578" name="AutoShape 2" descr="data:image/png;base64,iVBORw0KGgoAAAANSUhEUgAAA44AAAJzCAYAAABAjE3nAAAgAElEQVR4nOy9549ciZqfRw4nD1PnylUnx8o5d3WOzN0MzZxzzplspmYekpPIGYbJc2duDhuklXftK0OSBcmwIAgwFvYHCzD8yX/C4w/VdaY5d67Wa2hXC/h++KErnK6qRheb/Zzn9749a9asWfwp/ziZM53Z03Hum/135I883uwf5O3X33CeY86sWUQNi7fmvMar0/fN/nu+3r8rs2fPZvbs2bwyq545s1/h1Vfm8MZrr/PGa6/z2pxXmTP7FV6fvu31V1/jtde+z6uvvupkzpw5L12fefucOXN45ZVXXrr9tdde4/XXX+fNN9/krbfe4u2332bu3LnMnTuXd955x8ncuXOZN28e8+bNY+HC+TQ3L6SlpYmWliaamhawcOF8mpoW0Ny8kObWJppbm2hqqV9ubW+hw92Ox+fG6/fgC/jxBfz4gwECoaATfzCAL+DH5XHT7uqgtb2NlrZWWtvbaHd10OF20eF20e7qqMfjxh3045UFfJpE0NKQohZyMoJdzBAtZtFTMSTbQLINRF0lIIsENJGQIaNGTdSoiWQoSIaCYmmEVBGv4McvBQkpArKhoNk6ZtTCjocJJyLoYcO5bERM9LCBGbWwYjZm1EKzdcKJCOFEBM3WX7quhw3nNsOajqGh6yqqIqHIIoosIoQCCEIQRZFQNBlRFhBUEcVUUVUZVZXRTQ07Un9eLWwgGQohQ0YwFdSoiZEIYyTCmMkIdjqGnYhgRC0Uy0CP2BjRMFq4/nqNiIlqaQiqiCgLSIqIqokYpoId1uuxNExDIRwxCEcMIjGLVD5JpbtM12AX1cEaxd4yhZ4SyXKaZC5BppgmX0iTzsQpZJJUizkK+TS5bJJsJkE2kyCTjpNJx8nnUpRLOYqFDPlcikw6TioZJREPE4/ZRCMmYVsnZhvEwyaJiEU8bDrXU7Ew2WSMiKk5CRsqtq5gaTK2rhAxNWxdw1QVbFkkrEgkNY2sZZGLhMlGw0RNjbCtE42YRGMWsahFPGaTicXIJKKk4xGymTiFYoZyJU9nV5W+gV76hgbpGxpkyYrljK9Zzaq1E6zduIHt27eya9cO9u/bxfGTxzg/eY2jZ89z/MQpjh87wp3Jy0weO8ztU8d4MnmBR2eOc23fTqYO7uHqod1c3LeLCwf3cP7gPq4cP8LV44e4euQAVw7v58rh/Vw9cqB+/dhBJo8e4NzB3Vw/fZRrZ07wwd0pPn54l0+fvMeDO9d5ePcGt66c5dGdq9y9coarJw9w+egeHk2e4quHN/j4xjkeXznF+xePcf/sEe6ePcz9c8d5NHmGT+5e58sPHvCLpx/zu88/5c+//Jy/+fm3/HfffckvPnmfn33wLl+9e42vbk/y+PwRbu/fytTODUxtXcuNLRPc27mJDw7v5tGBHUxuWsWVDSuZ2rqWqxtXcX3zGu5s38DNLWt5fHg3j/Zu5f7OjTw5soevzx3nyzNH+ezkIb69eIJfXznL766f45eXT/L5sT28v3sTD7av497WCe5sXs31DSuZnFjOhfElXFy5lGsbVnFr6zpublnLlQ3jXNiwghNrRji+ahFn1o1xYs0K9i0dZffSUfauXMbeiRUc3LSGqyf28+V7t/j60RS/enKHf/Xdc351/xp/cfcGT/bvYXLlCs6sWMyp8WUcHVvCztE+xqtZVpSzjHcVWVxIM5iKsjibZFkhw5JcisXZJIuTCUaTCRalkozm0ozm0gxkEnTFIhRsg6yhktAkkrpMLmyQj1lkwjopQyNlKMRVkYQmkLY1iqkIlUySQjpOPhOnmEtSzqXq1xM2+YRJKW5RTpr0ZqIMFpL0p8JULJmqJdMd1akZCmVFoFOT6NQkykKAUshPRfDTrYoMWAp9hkQ55CLlXkjc00pa8FBWQ5TVECXJR1H0UpC85EUPecVDTnZTUX302xKLwjKLDIGlaohxQ2adrbExarI1YbE5ZrAuLLEuIrM5Y7CjM8qBoRwnx2r8x199zP/46W3ubBnl+aF1fH5oLd+e2MzPj2/hl6e389NjW/ls/1o+3LaM6ytqnBvKcmEkz40lNW4u6+bSSIUT3WkO1dLsq6XYWUuwqzvDzq4sO7rybKmkmSjGWJWNMF6IMp6PsyIfY6yUZlk+wUg6ykDcYjAeZiQVYzgZZSBmsyifYUkxx1A6QaelU7E0ehMRuqIWeVUkqwjkVJGcIddjKZSiBtWETS0RZmVvjeWdJRYV8iwuFljWWWFRtURvJkkxbFKKh0loEnrAhx7wYQgBTDGIIYewdAlZC2FENGJxi3whRTYbJRJR6SwlKWYjFFM2UT2EEfJiiX4isogthrCEIGFJwJIEbFnE1mRsTcZQRBQhQDDgwe9zEQp6EQU/qhhEEQJIAS9SwIsa8KGHAsg+jxM14EML+tFDAfRQAC3oxxCCqAEfit+L4vci+zyIHheyz4MW9GMFBcKCRERWCMsKUU0hPv0zPGYbRC2ddDxCPhMnm4qSiYcppON0FrN0Vwp053N0ZtKUk3G6chmGaiWGaiUW91VZu3yEdctGOH9kH9tWLaMvn6Q3k6Q/l2ZptcrSapmedIzuVJhK1CRvKhRtg1oiSncyRWcsTk43SIgScUkiZ5rkw2FSuk5UkojKItFgkJgQICYEiItBUqpE1lDJmQZZQyemSCQ0hbAkoPo8yD43phjEkgS0oB81FCLoduNuacHT2krI40Hy+/F3dNDR1IS7pQVXczOu5mY6mppoX7iQtgULaJk3j5Z582ieP4+meXNZOPcdmubNpWXBfNqaFtK6cMFLl2emrWkh7c1NdLQ0I7jcCC43oQ4XoQ4XwfYOfC2tuJsW0LFgHr7mJoJtrUhuF7LHjeTuQHS1I7rakdwdSG4Xit+LFvQT1hVK2RQ9pQI9+SzD+TyrazW29PaypVpjU7HA9kqFbeUi26sFjgz1cHvTBKdG+tjfXeZgb5U9XRV21krs6OlkW1+N8UKWxdkktYhJNORF7Ggh6Gom5G7B72om5HUR9HQQcLcT8roQ/R4En5ugpwNfRyuK34vocRFytRNobyXQ3org7kDxezGCfmwhiOlzo/vd2IKfmCIQkYJoPg9iRxuKx4XQ3orq82AJQdwL5mMEA0RkCSMYQGx3EWptR/V4UNxuxPZ2xPZ2zKAfM+gnIQsk5PrPgGrYoDtmUovodIV1umM2MVHADoXQfT5m/beGqf8/Zfas/w/g+Hc83sw0gHHeW2/TsmAh+WSatgVNvDrjef8hwXH2rFkOQM6eNYvX5rzKG6+9zjtvvMkrs2b/UWj8+4JjAxrfeOMNBxzfeust3nnnHd5++23efvvtl6Bx/vz5LFiw4HtAbF5IU9MCJ83NC2ltbXbAsbm1iZa2Zto6WnF5OvD6PfiDPgKhIEEh5KQBjV6/D4/P+0fB8Q/iceMJBRxwDNk6csxGzyYIl7IOOCoRCyViodomoq4SMmRChowSMRxwlE0V2VQJyCGCikBIFZENpQ5qloZm6+hhAyNiOtFs3TlGDxvoYQPZUJB02YHJxufY8XAd8GZ8jmHpaIaKokhIkoAsCSiyiCwJiEIQUQwhyyKyKiGrEpIu11+PrtThUVcw7frzKpaGYCovQaOVimKlotjpGOFMnHAyih4xUSwDLWyhR2xU23S+PsVUETUJSREdcNQNGdNSsWwNy1QxDQXL1jAtlXDUJJlLUOwqUhuoUR2sUe6v0ru4n2JvmWwpQ7aUoVDMkMunKBYy1MqFl8Cx8bEBjqVillIx+wfgGItaRMIGtqURtb6Hx8YvGjHbIBGxSMXCxGzDuT1sqFia7IBj2FAxFBlDkbFUiZiukjFNcrZNNmyTDlvErO+hMRqz6pcjJslwmGQ0QioWplTM0N1TpdZdodJZptrTSe/wIMNLF7Ny3QQTmzawdvNGNm/fxoFD+zl+/Chnz5xgcvISl65f5+ylK1y8fIn7t2/x4MY1pk6fYOr4YT6+eoHn1y9z89Berh/czfUje7l54gi3zp5g8thhLhzaz+TRA9w4fpibJ49y/dghLh/cy7n9dbi8fGQ/104d4f2pSZ7cv82zR/d5+t59Xjx+xAf3b3J/apK71y9we/IsV88c5tb549w+f4z7F47x7NZlnt68wPsXj/Hg/BEenD/Gw0sneDR5hg+mLvLiwS1+8uR9fvH0Y37z6XN++ewJv/v8Ob9+/phv3rvLTx7e4qt7V3nv9AGm9m3m4uZVTG5eza3t67m7axOP9m3nydF9vLt3KxfWreD86qVcXjfGxYnlXN24ins7N3Fv5ybe37+d9/Zt471923h6fD/fXjzFN+dP8OWZo3x38QS/uXqOX185zU/OHOLxnk3c3riSqXUrmFo/xtT6MW5uXsP1DSu5MjHG5dXLubRmOZcnVnB5YgUX1izj7NqlHBkb4vCKIY6ML+LAshF2DPezbWSAXSsWs3/dOCd2buL2+WN8cvsy3314h989f8jvHt/lt+/d5FfXL/HB7h2cH1vKsUWDHBgZYPdwH1sGaqyq5VlVKzJWK7CkmGFRPsWKUo6l+TSj6TjL8mmG4zFGkwmW5DIsLmRZlM/Ql4rRGbHJmRppTSahSSQ0iYylkYuaZCMGGcsgbapkbZW0KZO2NXJxi2IyRj4Vo5BNUC6kqeTTFDMJiqkIpaRNKW5RiRt0JW36c3EGM1G6ojpdEY1aWKWsCBSlIGU5RFEM0KVKVKUQVSlEtyYxFDbotxU6JT8ZbytJXzsZ0UtJCdbhUfZTUQJUlAAlxU93WKRmheixRYajMosjCsssmeW6yJgaYl1EZ3PcZFvSZkvSYHNCZ1vWZGcpys5ajF09cU6Nd/K3f/EZ/+HnH/DRwTV8e34Hv7m0l7+aOspfXtrPb8/u4hcnd/CTY1t4sn0Fk0vKTC4q8eGWpTxaO8qt5T1MDlc4O1DgRH+RI/0F9vZm2FFLsas7x5Zyig2FOOtLCSYKccZzEcbzcVZX0izNxVmSjTGSjjKUDDOcjDKSijEYD9Nj6wylEwym4gwkY/TFIw40lgyFlBigoMsULJWirVGwVHKWQjGiU03YdKeiLK+VWVopsLRcYqy7xpqBPsb7exguF6glY+QjJnFVxAwF0EN+BxxNRcA2ZAxbwY7qGKZMJGoQjWqkExb93QW6qxnyCZOEJRHTRBKGTNLQiCoSYUkgpsqEFYmwImEqIroUQhECiAEvfp8Ln7eDUNBLMOBB8HsQA17koA85WAdByetG9LgQPS4kr9sBCEMIYghBBx5ln8c5VnB3EHK1I3rqwGGGBGxRIizJhGWFiKGSmD4RGLMNcqk4uVT9REg+E6+/t9NxqoUMPdUitXyWzlyGSipBZy5NbylLdynDcFeRiWXDbFy5hDMHd7Nr/SqW9ddY0lVlSVeVsd5eltQq9GUTdKfCVGMW5UgdGvuyKXpSaarRGFlNJ6kopFSVgm2TtSyikoQZCGAG/dgBL9GQn4QUIqWIpFSJpCISFUIOPISnQb0BjnrIjxb014HG48Hf0YG3rQ1vWxsBl4uAy4W3rQ1XczOe1lYHHhvQODOtCxfQPH8eC+e+w8K579A8fx4tC+a/BIkz0wBGV2sL7rZWAm3t+FvbnPhaWvE2t+BuWoBr4XwCrS2E2tsQOtoROtoJtbcSam9FdLUje+owaQhBbFkkbhuUsim6izl6CzkWlQoszeZYUyqxsVRic6nI9kqJnZ0V9vd3cWrJCNcmxjg20MWezgL7u8vs6iyxvVpgW1eFLT1VJqollhUydEUtYoIP2d2G4GlF9LYR8rbhd7UR9HQQ8roQfO6XQNLvanPedyFXO8GOtpfee3rAhxHwYfk9WCEftuDHFvzofjeyuwOhvZWkrvL5Rx+g+jy45s8lpirIHjeK14Pm9yG7PIjtLoItLRh+P6rHg+7zofk8hMUQ8en3RdFQqEUtumMmVVulpIkUdZlIKIgZCKB5vX8Cx39scJyZPwqOf+Rz/q7He2POqy8Zx4Vz5/HqrNm8OmsWr06D3T8EODbyxmuv11/HtG185623HYB85623/yg0/jFwbEBjIz9mGmemAY0NcJw3bx4LFixg4cKFNDV9bxgXLJjnmMaWliZaW5tpbW2mpe37tHW0OraxDo1+BxxDokBIFBx49AX8eP2+HwXHto72PwDHDq8HTyiATxHx6zJC2EBNRNCzCcx8CjOTQIpaiJaOHK4Dk6Ap+FUBvyog2VrdOto6RtTCiFqIuoxPDBBUBMdCNqBxpnU0oxaqpSEbCqqlOeZR0mVETXJgsmEiG0ZPNhSEaSjVDBVFkxGEIMGgHyEUcKBRlgQkSUAUQ3WI0+uwKRtK/bJWB0fd1FAtDcmoQ6Nka+hxGzMZcdIAyLpt1JBNvQ6Mtl4HZuP7xxa1uuFUNNkBR8NUMC0Vw1TQDRk7rBOOGMQSYdKFFOWeunGsDXfTOdTF4PJhKgOd5MpZsqUMxVKWfCFNPpdybGIumySXTTqXM+k42UyCQj7tHJPNJF4Cx7CtY5nqS+DYgMcfs5B1u6hgKCKGImKqErauoMgiuiwR1hWSlkHOtsmHw2Rsi5Q9/ZhRi1jcJhavm85I2CBuWcRsi0wiWofcUoHOrirdg/0MLF3EyPgYoyvHWbZ2gpWbNjKxdRPb9+7mzLnT3Lhxjbt3bvHo0QMmr17h8pVJbt28wdefPefJ/bu8f+UiD8+f4st7Uzw4dZQre7Zy/eBurh3ew+ShfUwePcDZ/Xs4d2Av5w/s5tqJw9w+d5LrJ49wbv8uTu7ZxrmDu7l68jA3z53g9oVTvHvtIu/fusonj+7w0f0pHt26wu3JszyYusztybNcOX2Iu5dO8fDqWR5cOsHTm5d4cecKH109y+Nr5/j4xiWe3rrCs7vXef7uTb786CE/ff6Ynz37mF+/eMbPP/6QXz59zHcfPODFnWt8dvsKz66f4+aBrVzcuprTa5dxccM4N7et487OjdzftZkHe7Zye8cGLk4s5/zqpVxaWwe6axtWcWf7Bu7t3MSjvVt5fHg3T4/s5bOTh/ju0mm+u3Sab84e5yfnj/HduWN8e/Ywz4/u4t1ta5hat4Kb68e4tXEltzau5M62ddzeupYbm9ZweWIFZ8cWcXLpECeWDXFibISDy/rZs7ibPYt72LdkgD2LBtg63MeOxcPsn1jJ7olxzuzfzt1LJ3l38iTffnSHXz69z9MrJ/j5u9d4cfIwdzat59SSEfYPdrO1VmZdJc9EZ54V5TRjlRxLSmlGcnGWlNKMlfMsziYZTkReAsdFmRQj2RSDqThdMZuypZE1ZZKKSEKTps2iRNrWyMcs8hGTrK2Tj+jkwhrZiEE+YVNM1n+xLuaSDjiWcymquQSd2RjlhE05plNLWPRlYywupRnORxlIR+iK6hRVgYISoqxIZIN+aprqQGRFCdFrKHSbEhXJR9rXRiboJif76+AoB6mpQboMkW5LoNMM0hOR6IlI9IYFBsMiSyIK4xGVcUNiuRxgwpbZlNDZlrbYljbYkbXYXY2ytyvBrp44B0fzXN48zH/+/U/52798wfPTW/jFtf38i7sn+TfvX+RfXD3MX189wu/O7eabw+t5sXuc9zaNcH9VPw/WDPJ06zh3V/QxtbSH68t6ODNc5ehAkUNDRXb3ZNndk2dzKcmGQpzNnRk2VjOszEdZWUiwvrvAaCrMaCrMUDLMYMJmKBFxjGN/1GI4k6Q/EaU/FWMkn2a0kKE3EaFi65QtjbKlUQrrlCMGhbBG3lbJ2yqluEVXOkp/Os5gJsFIIcfyWpWVvd0s7arSm01RDJukDIWYItQtoVSPIYewNYmIpaLpIpopYZgymWycbDZKKZ9goKdIX1eedEQlZU2fWIiaZMMWcU0hqkjEtfrPvLihYakSuhRCCvoQ/B6CAQ8Bvxsh5CPgdxPwdCD4PahCAE0Movi9CO4OJzMtYgMcG1EDPgceG+Aoed114yiEsIQQtigQViRilk46FiYVCxMPm+RzSbLT0FgupOksZuksZukq5+ntLFEr5aiVcnQVstRKOXrKWTqLaUZ6y2xYtYSt68Y4vm87h3ZuYtOqpYwN9bG4p5Nl/b0Md5bozyXpSUeoJcLUEmF6M3UrWYlEyagaaU0jo+sUbJtiNErGNLFDIVSfByPgww54iQkBUopIzlDJmRpJRcQM+lE8LlSvGyPoxwwF0PxeZJ8bxV+3rr7WZtwtLXjb2vC1t+Nrb3dAsRFvWxue1taXwLF94UI6mppwNTfTNG+uk5nQ2DCRzfPnObc37psJkL6WVgcWX0pLE96WpmlYbCPY1kqgtYVAazOh9lYkdweK143kdmEIQed7V0hEqaQS9GTSjBbzDEZjLInFmchm2VQssLmQY0e1zMHBHo4O93N++SgHuyvsquTY11ViZ7XI1mqerbUym7rKbOrtYrxSoCceJi76Ub0diN42JF87gq8db3sLQU+HY8JDXpcDjQF3u3OyYub71DnJ4feiet2YQS8RKUhYDKD73UiuVoT2Vsc0blm9EveCeSheN6KrA8XrIWnoddvqdqO43fgWLkT1eJBc7Wg+D7rHTdbQiYb8pBSRsqXRk4jQnbAoWTJZOUBKDGAH/Bh+/5+M4z9JcPzBsTPrrX9fcJwzqw6Mr8965R8FHBum8dVX5jgA2bCQb7z2+o8C498Fiz8Gjm+88cZLoPhDcJxpG2eC44IF85g/fy7z589l4cL5tLQ00dbWUofGliYHGlvbWxzbOBMcvX4fvoD/JfM4s6rq9nrocLto62h3gPGHNdXWaXB0CXXj6NdlxIiJnoph5lMYuSRaMooQNggZKqKlIxkaIVUmqEsENBHJ1tBidWC0ExGseBjJUPAKfoKKgGyqqDNMoxWziSSjRJJRBwZnWsiGTdRsHdXSHHA0o5Zj8xqRdBlZlRBlgVAoQCDgIxT0IwpBQkG/A46hUICQGKxbRktD0mUHHDVDrT/XNACKlooc1jGTEaem2qiqGomwU2eVjDo8yqaKOA26jdck6fUKrGaoaLrkGMdGDFMhEjWJxm0S2Tj5So5qX5WuwS46h+p11b4lA5T6Ko5xLFfyFEtZctkk6VTMqahmMwkHHNOpmHPfzNtSySjJRIR4zHaMYwMYExHLAcWZANmoqFrTNSxNCqFJIXRZwFTrdWBDkYkYKinbJBuu28aMbZG06uYyEQ8TT0wnZtefz7ZJ2Hb9jHg+RbFcoNJdpWd0iJGVy1mydg2L108wvm0zG/bsYvvBAxw5e4pb9+7y5MlHPHv6MS+eP+XZ0495/NEHvPjkMT//6nMe357i3QtnuH/2GB9cPM3NQ7u5tHMTU4f3cv3IXi4f3Mulo/s5e2gf548c4OSebVw6up8bZ45x9eRhzh3czdkDu7h26gjvXjnPR7evcePMMe5dOc+Hd67z7NFdbl46zd3Jc7x77SL3rpzn0dQkdy6e5N7FU7x/9RwfXbvAp3ev8+LOFT67d41P71/j83dv8sWj23z26A6fvX+XL5+8x3cvnvDz559Mm8aP+c2LJ3z34bs8u3GRx5dO8/DkAa7v2cilLau5sH6MyU2ruLFlghtbJri+cXU9m9dwed2YU1W9uaUOeTc2reHmlrU83LOFT47t49MTB/n0xEG+Pnecn1w4yVenj/Ll6UN8dnQvnx7ZxUf7NnNvyypubRjnzqZV3Nm8mpsbxrm3YwN3tq1javMElydWcHr5CIdHezk00sOhJf3sXdLLrkXd7F7cx96lQ+xeNMS2kQF2Ll/CofVrOLBxgqsnD/PejYs8vnOFXzx7j188fcAn10/zk7uTPDqwiysTKzmxZJgDQz1s6SozUcoyXkw5pmo0n2AkF2dpIcVYOc/yQobFmQTLCxmWZNIsTqcYSSUYSMbqxipmO6CRUus11bgqElMEkqZCPmZRiFpkbZ2MpZALaxTiNpV0jGo2RTmXopRNOlXVSj5NVzFNdyFJZzpKJW7UwTEXZVk1x5JKitFCku6YQUEJUVQFSppMJuCjrEgUJYGiGKAkBakoAhUlRFH0kw25yIs+inKAshykKtXBsdeU6LPq8NhlhuixQ/SaQQbMIMsjCuuTNhvjFmsMkbVhia0Zg92FCLvyFnuKYQ70JDk6nOfI4jxnV3dza88y/vPvv+Vv//IZn57bwm9uHuJffnCBf//JNf7768f4/fVj/O7MLr7cu4rnO1bwdNsynm5bxme7V/Ni+zj3x/p5d+Ug9ydGOTtc5lBvjiMjZfYPFNnTW2BHLce2zizbuvNs7cozUU6yppRiTTXDoqTNUNykL2rQbav0RUyGk1EWZRKMpuP0xsJ0hg2qdr161hMPU4tadEZMqjGLgqVSsOqwWIzoTgpRg0rcojsepi8ZZTCbZlGpwGilSF82RcE2iIlBYopAVBWIqBJhRcRUBExFIKzLRG0NO6xhRTQiUYNqJU+1lKanVreNtUKCpCmRMERSllo31bZJXFOIyCJRRXLA0dZkdCmEHPIjBryOaWxUVoNelwOOqlCvqIZc7T8Kjo2qqh4KvFRVbYCj4O5A9nkwhHplsxFbk0lGLLLJ+hhAPGySiNtk0jFK+RTVUpb+rgqjAz2MDvQw0F2lr1amr1amu1Kgp5qnv6tEX1eeJSPdbNkwzq5tazl2aCcXTx3iyN6tjC0aYLCrxEhPjcHOIoOlTL2ynUvSl03Qk05QidqkZAXL7ycuSaSnxxcatlHzelG8bsygn5gYJCGFyGgyBdugGDbJ6ApRWcQWgugBH5YQxBZD6AEfkteF4G7H31a3em0LFuBqbnaMo7ulhY6mJqemOtM4Nm5vxNXczPy332Lh3HdoXbjAgcHWhQtYOPcd5r/91o9C5UxwnGkcZwKkv62FQHsroqvjJXgMtrUgdLQhe1yoPg+S24UZqhvHsK6QjdoU41E6E1GGsklGYlGGbZOVqQQbC3k2ZNPsqJbZ39/F7lqZ48O97OkssKuSY09XiZ21Ets6C2zpLLGhs8zGnhpj5TzdMZukHETzueq20d2C39WK36uxf38AACAASURBVNVGyOtCmrbhot/jwGPA3f4HwCh53U61WvG6UTwurJCPqBzCFqbBtKMFob2VUFsL/pYmOua9Q7CtBT3gIyJLmKEgofY2FK+HQHMzituN7HKhejyoXnf9ZIHXQ0bXsP0ekrJAxdbpSUToipsUTYmsHCAp+P8Ejv+twfH/zXHfg9+sP1o1/SE4NvLa7Fececc35rzK66/M+QetqjqZVYfEBji+NudV3nz9Dd5+86361/QjIPjHaqmN/Jds40xwfPPNNx1gnDnXOH/+fCdz577N3LlvM2/eOzQ1LaC1tZm2thZn3rFRUW2AY8M4+gJe/MF6HbUx4/hjVdVGXbUBiy6P+6W0uzpoc7tw+by4xeBL4Khl4sSqBSLlHFY2iRIPo0QsxzhKhoZka4iWihIx0GIWSsRAj9voEZOQKiIZyksWUo+YaNNV1AYgNixkY2axUVEVNcmZc2wco9m6c1/DUEq6jCCFCAoBQtPzjEIoQCjoJxT0I4khRDFEMOgnKATqddWGrVTrVrAxe2lErTo8hnXUqImdjWOmv6+pRlL1+UY9UreMkqEhGRqiLiNoEiFFIKQIzuszLB3d1BzTaNmaM+do2RpWWCcat0nlkxQ7C3T2d74Ejr2L+yn1VcgU02SKacqVPJVqgVIx69jFdCrmWMZMOk4yESERD5NKRl8CxplpzDk2QPGPAWNjptFUJXRZcMCxYR1VpQ6QEUMlaRmkLdNJozIVj9kkkhGSqWj9NcUjZBpJxOnsrDA4PETv8CCVgX6qi4YZnljDih3b2H7qBEcmL3Lh1hS333vAiy8+57vvvuO7r7/i2y++4JfffcNXnz7lJ599wicPbvNg8jy3Th7mwZljTB3cxa3Dezi3dR0Xdm7mwt5tXD64l6snD3P6wB4O79rKyX07OH9kH1dOHWHy5GEuHjvAlVNHuHflPB/dvcHTh3e4f/UCzx7c5rP37/P84R1unDvB3UtnuHf5LLcvnOLDqSs8vHKOj25c4tnd63w8dZmnNyd5dusKn92f4tN7N/j03Zt8+rD+GJ9/9JCvn33Izz77hF9//ox/9s0X/Nnnz/ntpx/z7Qf3eXLlLI/OHOXmge1c3j7B5a1ruLJlDde21qHx2qbVXNuwimsbVnFl3ThX1o1zfePqumXcvpGbmya4vn4Vtzav5d3tG/j40G6eHd7Lxwd28eLofr44eZjPjh/ksxP7+fTIHp4d3M6jneu4tWEF19cu5+aGcW5uWMXVNcu5u309U1vWcHX9Si5PrODM+CKOLOrj4HAv+0f72L98iD3LB9m7Yog9y4bZPjrAxoEeNi0aYsfYUvasX8XFYwe4f+0cn310j28/ecDnj67z6d1Jnlw8waNDe5hcu5JjS4bYP9zL1t5O1teKrK5kWZqLM5QMM1bJMV7Ns6yYZmWlwNrOMiuLOVbk0izP51iSSTOaTjKcSTKcSzGQSVBLhClF6zOOKUNxrGPKUOqzjtPGMWcp5CM6xUTYAcdK/nvTWMomqeTTdJcy9JbSdGXjdCatelU1H2O0kGSkEGMoG6MW0cjKAXJKkLwqkgr6yMsCBUWkrEiU5BAFMUBB8tdhUQ05FdWq7KdT8tOlBOkzJPpNkT5DoN8KMRgWGbJFFtkiaxIm2wtxducTbEuabE7I7C5aHOlKcqQnxeHuJMcG0pxbVuXy2l4ur+/j3r5l/O9//Tn/2z9/znfX9/LXH5zhf/58iv/w4gb/9t5Z/ubifn51ZBPf7V/NJxtHubuik2/2ruY/Pb7BlzvGebC8h/tj/TxYM8rFkSrHB4ocGy6ztyfH7q4c+/or7O2vsK07z6ZqhnXVNKsKCZakbUbiJoMxg96ITpel0G2r9MdMBuNh+hNhumM23fEwXTGbatigM2LSk4jQm4xSS4QpWCpZUyZrypRjJpVkmHLCphgzKcdMBjIJhnMpRot5FpUKDBaydCVjZA2VmBgkIgWJaSIxXSGqyViqWLeNhkIsrGNbKuGIjqYKmIZMIqqzbPEAvbUcUT1EypKJ6wIxTSSuSyR01QHHsCQQma6rGrKAKgQc4xjwu526qt/nIuRz1+uq0zNkM81ho67amHNspDHX2PiFfWZlUPK6HVNlqfVEDJV0LEw+nSCbjBGP2cSiJsVCmlol74Dj+NJR1q5YyrLRQZYM9zI61M1Qfycjg10sGe1j0XAXK5YOsGXTGHt2rePUiT28e+cKVy+dZN2qZQz3dTLS382i/hoj1TyLK1lGK3mGihlqiSgZTcYOBNDcbgyvFzMQICKK2KEQssdNqL0OTlYoUK+ST8+xpTWZjK6R0BTiqkxiBqCHFQkt6Edwd+Bvqxs9d9MCWufPp33hwpcs4w/h0NXc/NL9DfvYvnDhS3ON7c1NtDUtpGXBfGfu8cdgsVFTdbe1EmzvINje4QDkTHAMdrQ54Ch0tCO6OhzTqPo8desaDBCWRGxZJKop5GLh+rxpMsZgJsGSVJLFYZtViTgbczm2FHLs6+ni0FAvO6tF9neX2VHKsKuSY293mZ21ElureTZVCkyU8ozlMwwno1RtnaQcxAh4EDytBDta8XW0EPK6nJpqAx6lQH2uMdjR5kCj8x71uGekboStkI+IFHRqqqq3A8nVTqitBdHVjuJ1I3S0IbraicgSsqduHoNtrfgWLkRoa0PzepFdLmKiQDgYIBIKonvcRII+MppMZ8SkK2ZTsXVyqkhaChIXg1h+X73a+qeq6j89cPwhNL4+nVd/5HN/CIwNYPuhdXxt9iu8Mmv2f/2v5wfg+Oorc5y8+fobjoFsvLY/ZhF/DBxnz579Ejy++uqrvP7663+0pvrWW2/9ATTOzNy5c3n77Td55523mDfvnZcW5TRmHn9oHDvc7bi9runFOF5nKU7DNjagsWEZPT4vbq/HAUW31+MApQOVXg/uoB+PFKrPOOoyUtRCzyZI1ErEqgWixSxmJoGWiNTnHC0D2dQd49iARzmso8dt7EQEddrgaWEDI2phxcPYiUg903OKjWpnAwwbINgArwYsNuqfM49vwJ5sKITEIIGQH0EIIkkCkhgiNF1ZFYWgU2ENhPzOchxBrc8fNuYorXgYKx52Fv0YiTDhXAI7G6/PNU7PNhpRCy1sTFtHDVFX69CoigTlEAEpiKCKdVNqag44WrZWX4QTNYlEzfpinKhJPBmpQ2FXidpAja6RHnoW9dG7uN8Bx1QxRTKXID+9RKZSzlMsZBxwbMBjKhmtW72Y7QBkI8lEhFQy+pJ5bFjGqKUTtXRnEU4DGGemAY8N22hpMrpWr6xGTY2EqZM0dBJmPfHGfGTMIpGKks5ML+5JJyinkxQzSQqZNLValcHhIfpHh+lZsojB1eMs376ViQP72HfpAuffvce9p0/45Ksv+dmvfsnvfvNbfv3Tn/LLb77iu0+f8/lH7/Hi0V2mTh/hzumj3Dx+gPfOHuPGgZ1c37+Dc9vXc2nfds7t3sqpHVs4tXc7h3ds4cD2TZw7uo+LJw5y+dRhJk8fYfL0EabOn+TB9Us8vjfF43tTPJqa5NmD23z+wbv87MUTfvfVp/zs2WPuXzrLw0vneHzjCh9cu8BXj+7yy6cf8vzOdR5fu8CLO9f49N4Nnt65yid3r/Pi0W2+ePyIb55/xM++esavf/IZv/3yBf/8J1/yu88+4VeffMg3D27z5PIZPjh7hDsHd3Jt53qmdm7g5s4NTO1Yz40tE1zduIqr61dydf1KLq1Z7sDjjU1ruLN1PVMb1zC1cQ0Pd2/l7pa1vL9nKx/u2cb7u7bw8YFdPD+yj+dH9vHi2F5eHN7Jk72bubt5JdfWLObaxDLublnD/W3rubVlglvb1nJt40om145xed0Y51cv5djyIQ6O9rNvcT87FveybXEP20f72DbSz+bBXtb3dbF+uJ+NS0fYOTHG6UO7uXPlDF89fY8vPrzHx3cn+eLhFA9OH+TDEwe5vG4l+4Z62N5bYWOtxLquIhOdeZYXkoyko6zpLjPRU2F5Ic2qUt4Bx6Xp+mKckVSCkWyK0UKG0UKGgUyCaswiZ9UhsbEEJ6nLZCyNrK1P11RNSlGDcsykGLMpxOtV1c5c2qnwFTMJyrkU3YU0vaU0vbkEtZRNdyrMQDbKYCZKf9pyqqp5NUROCVLQJDJSkGTIR1YMkpcFclKIXMhHLuSjpATpNCTKaohOLUS3GqJbDtKnhBgyREYsmWFTYDSqsDgqsyQiMx5T2Jiy2F2IsT8fZ2/OYldaY1/J4lRfkgsjec4MZzk1lGFyvMqdbSPc2j7M+0dW8n/8zRf8n7//kr96/xT/9rOr/Kef3OHff3yJf3f/DP/DxX38+uA6vt6xlKcbh/lwTS8/3buKf3fnDN/uXMn7K3q4s6jK7WU9XF3SxbnRKkcHymwrx9lVy3Kgv8q+/gqbyynWFuKsLSYYy0YZjCgMRjQGYwYDcYu+aB0ge8IaNUOhqAp0RS36UjH60/F6FS0epi8VozsVpRqzKEUNcpZCIaxRS0XoziWoZWJUUxFqqYgDjsP5LIPZNF3JGKWwSVqT64s6lBBxXSJuqEQ1GVuT6rbRVIlYKrGoSamcJZuJk83EGR6oMXn+JLu3TFBM2WTCKglDrFtLJURMlYmpsjPn2LB9uhRCE4OOcWyYxkZddeZynJD3e1BsVFAbJmfmEpzG7TMtT6M6qPi9GLJAWK/PNUZNjZhtkI5HKGTqJxQT8TC5bIJaZ5HerjLVUpbezhLjS0fZtHqcDauWsXblUtatWsb61cvZvH6MLRvGmVg5wprxYbZuHGPHllWcPLqLh/evc+PqWbZsXM2yxQMsGu5j+Ugfo50FllRzjFby9OeSFG2DcNCH6nIhT0f1eNC8XiS3i1B7G6H2NjS/l7AkkDIUokLAmZOzQvXZRysUICKLxDWFmCpjSQKK30ugvRVvSxOe5oV4W5peqp3OBMOZy3Aa9nEmWLbOn0/LvHl0tDTT3tz00qzjTJj8MXBswKOrtQVfe7sDj76WVjxNzbgX1muqgfbWl6BR9rjRpmcD9YAPze/FEkJEZGkaHGXy8QiVdIyuZIThTJylyTjLYhFWxmOsTSXYVipwsL+Xw8N97O6usL2cZXM+yY5Kjj09ZbbXimws51lXzLMyl2YwbNJlqhR1mZQSwgx668bR1UbQ0+6cyGgsxmnM4Epe9x+c2BDcHYiujmkAdiF7XOh+N2Ex4BhHM+jFCHhQPC6Crc2IrnY8C+fjXjAPSwjimj8Pze/DFgWCba3oPh+B5mb8TU0EmptRXR2EgwFiooDS0U5CClGwdLpiNp0Rk7wmkRIDJEI+oiE/ps+L6vEgu1x/Asd/SplZT50JjW9Mf5z9g+N+LK/Mml3fXjq9mGbONDT+17aNPwaOL9Vmp2uqDdv46itz/sAi/hg4NqDRWbwzYylOYyFOI2+++eYfLMf5MXhsbFptgOPcuW+/VFl1Zh3bWxxobHe1OeDo8rtxBzwvzTeGRIFAKIjH56XD7aK1vc0BxoZt9Pi8eP2+75fn+Ly4/T68QrA+36hK+A0FOWZj5lNEK3milTyxUo5wPo2RiiGHTWRTR7EM/KrgVFWViIFkaxiJMJFsAjMZcQDLiFqEk1FimQTxbJJoug5hMw2jatVnDBVTdeYaGx9VS3NqoDMh04rZ9ftk4SXjKE5bRkkSEIRgvaY6XVUNiUGCcuilWqkeNjBjNmbMdqDRzsaJFlJECyli+XrCySiqraNYGnrERDI0BE0hpIqEVJGAFMQvBhBUsf76p+cnGxtVo7H6vF80ZhGJmiTTMTK5ZH3xTTVPqbtEub9K10gPvUsG6B7tpTLQSaFWIF/JUa4WqHYWKZdy9bnG6W15jaQTYRJRk0TUfOlyMmaRToTJJCPOcam4TToeIRm1HcvYgMcfblBtXDYU0YFHQxHRNRHbkIlZOjFLJ25oxHSVmKYTMQ3Ctkk0GiaRipLJ1hf4FLMpqtkUnbkMPZUKPV3d9A30M7x0MWObNrDh8H52nDnFjnOnOXHnJrefP+X5z7/j29/8mj/7iz/nn/3Zn/O7n/6M337zDd89+4ivP3rA46nL3Di2nxtH9zF1eDfX9m1ncucmpg7u4vrBndw9fYQrR/ZybPsmju/awrHd2zl9aC9nj+3j/IkDXDp92MnVs8e4dfkM969f5PH963x49yqf3L/B108e8ruvnvMff/9X/Os//yXP7l7nyY3LvLh7gw+unOfzezf59dOP+PLd23xyY5IXt6/zxYPbPL93g0/uTvHpe/f4+tmHfPfFJ/zsq2f88usX/Pz5E/78ixf8+ulH/Pzxe3z97i2eXj3P08nTvHfyILf3b+Xuvq3c3r2JG9vXcX3zGq5uXMXldSu5tGaMC6uWcmVijMk1K7i6dpzbW9YxtXENdzav5cnB3TzcvpEP92xz8vzQHp4f2sPTAzt4fmgXj/dv4dHOddxcP8bV1UuYWj/Gw50bnE2sU5snuLp+JVc2rOTqxlVcWjvO8eWjHFo0wIGlg2waqLFusJN1fdPprbFuoJtNi4bYsmIxB7dt4NLJQzx+OMV3Xzzh2xcf8NWTe3z53i2eXr/A+ycPcn7dOLsHu9jcU2JdZ461tRxrqjmW5RMsySaY6CqztrvCeDnH6nKBNZUi47kMyzJJRhJxFmVSLMpnGMmnGUjXZxxLYZ1CWKMQtUhoEjFFIGNp5CMmGUsjY2kUYzblmEk1YVOKh+sV1kS0/t6cngUrZZOUsklquSRd+QQ92Ti1lE0tYdGbsulL2nTHNXqSFj1Jq16jUoPkNYmcKhILeEgEvSRDPlKCn4zgIy8HqWgCVV2kqgbpMUQGDJlBXWBIE1hiSSyPqKyIqqxK6YzFJVbGZdanVLZnTPbmLA7lwhwpRjhS0jlSNbg0lObOeI074zWuLClwc1WVD3Yt5vGhMT47u47/619+wf/9r77h90/O8b98cY3/9Ztb/E8PT/JvbhzmX1/ez2/3r+HT9f18tW0xvzq4hp/tHeerbYv5assSnk4M8WhZD3cWd3FtUY2zw2UOd+fZUY6zpzvP3p4CO7vybCjEWZWxWZm1WZYyGY4pDEVVhpMGI+kwQ0mL/phJT1ij05AoKCEKmkRBlynaGpWoSSVq1r930wtxKvE6PFbiFj3ZOF3ZeB0aMzEGSxm6U/U5x4FMgp5EhFLYJDNtsaJyHRqTpkLC1BxwjBgKEUslbCpIop9oxCCTjFAtZemrFTm0dzsrRntJ2woZSyFtyiT1OoiGJYGILDqxpzMTHKWgz6mpioIfWQqiSSFUMeiAY2NOzDGQ0xFnWMmGDWr8Qq8KAadOqAoBbE0mamrOqEEqFq7/P5CJk0nHSCbCFAtpOqsFervK9HaV6asVWTLYzdrli9i2diUbVy9n56bVHNq9mVOHd3Pi4E52bBxn/cpRtq5fxs5NKzm0eyOTF45z9OAOJlYtZWzZMItHehlfPMj4YDdjPWVGK3l6M3GyhorpcyO3tyN1dNRn2Lz1SuZMW6qH/PUFQ4qAEfAguzucmqLk7kD2uDCCfiwhiCEEUAO+7+camxbgaV6Iv20aEmcYwAYIdrQ0425rpb256aU0tqQ2ZhhdrS0vwWOjmtqyYD7tzU0/WlOdGU9rK772dsc4zgRHf1vLH4CjHvBhhgJObFkkbmjEDZWEqVGIRaimYvSlYiwupBnLpllXyLEunWZtMs7WYp59PZ3s66uxp6fKlkKKzfkkuzpL7Oursb2zzIZSjol8luWZBD2WRtVUKBoKaV3ECvkc4yj4XE5C3g4EnwvJW4/o6UBwt6P46wuJRFd9sU+wrcVZ7iO5OzACHmKKQEKTCIsBjIDnJXCUPS4Crc1I7g40vxfF6yEsibTPfQfV58UI+Ai0NBFsbSYfsQk1N2EH/Nh+D+Hp+deCpdMZr//bTqsCMcFHNOQlEvRheOvPJbna/wSO/5Ti2LlZL4Pjm7Pq8DjnB8f9GDS+VFmd8+r3MDr7lX8UcGxasNB5zvlz57FoZJR0MlUH2B+poM6Ex/8SODZmG3+YmeA4c76xAY8v/4mOt5y66jvvvOXYx6amBfVZxx9Ao8vT4YCjy+/+0eU4M/8Mx8x5xh8DR0/AjzcYwC8JBDQZvy4TMFWkRBi7mCFcyhIp50hUCsRKOaxMAiVmI9kGcthEi1kOaOlx21mSYyYj6HHbqXbaiQjRdJxELkUil3LMnRExETXJsXSNzauNuUbFVJ2NqoIqElIE535BFZ0qq6xKdSAM+gkG/c4WVVX9fmGOKIYQpFB9qZAUdMymqMsoluaYRjVqYqQiRAspUtU8qWqeTLVAupInlkk4dVvr/2HvPYPjys9zz0kaxQkkkVM3OofT4XRO6Eaju5FzzonIBAiQIAkGgBkkSAIkwZzzkJzImaFmNNJYtqxsy8r2la5s2ZLX9l7H61vlqrt3a3d/++GgD0HOjG2td2t9q/zhLQLo08AfIIA6Pzzv8zyiBY3J8BFwzMnPlcFRrZXWYZNBOElwtIsCVpsJj8+Jx+fE5Xfi8Dtw+B24wh788RDhMkl9LKqME6+QprQ8Qbw4SqjAh8tpI+B14HPbfyNw9DitMjj6XCJu0Sqn8K1OUbWa9LKyuBockzdB2vw8ecXLbpYURtGox2LQIuh0mPU6zGYjVquA6LTj8UqeywKfW1J1/F7K43GqK6toaGqkpauDrtFhhme2sOngXmYWD3Pi9k1e+eCLfPDNr/PVb/wuX/va1/jtDz7ggzfe4kv37nHjxAK3TixwfOc0i9s3sbh1guXtm5gfH+TY5g2Sx3FsgIOTY8xuGGDLYC/bNwyydWyI6bFBZqZG2LVlnD3bp9i7YxO7ZybZs32Kg7u2sLBnO2eO7uPC8XmunzrKvQvLXF2c54s3L/Pu9YtcXTjA1YUDvLq8xLndO1meneHeiWO8euYEt5YWuHR4H6+eO8mN5aNcO3GUG2dPcO/aee7fvMi9Gxe4e/Uc9y+e4eGNS7xz5TzvXj7Lm2eWuHtsP3cO7+Hy3FaOTwxwbAUa59e3yx7HQ30dHOhuZU9zLYe6WpjvbOZwdyvHB3s42tfBUn8nVzZt4PLGEa5OjXFlcpSrU2Pc2TrJjU0buDw+wNWNQ5wb6+HUUAdHu5s41F7H0Z5mloe6OD7UzXyPpGLO97ZK67EDHeztamFLQyVTNaVM1pczWF1MT0URXcWFdMTDdMQidJYU0VtVRn9DNVODPeyemeTquUVuXV7m3vUz3L92hovH9nJ96QBnZibZ3dsqqZflRfQnCuiJB2kr9FPvd9AY9Mjg2FFUQE+skI5IiNaABJENfh8N4SAN4SCVfrcMjRGHQNwrErQLks9No8RnMRK0C7hNOjxmPWGnjYBFgpOIy06ByyanSybTVENeJwVuBxGPSKHXTsxjJ+IwEbUbKRJNFNkMFJjziVh1FIlGAkYVTlU2brUCrzZf/uu4Q5GNJz+HoC6fqElDkVlLkVFFVKeg1KSiStBSa1ZTa1TRKGhotRtodxjo8ZrpdunoceoY8ZmYDFrY5BfYFrSwu1BkT8LGXMzMsRovV/vKuL6+gtNtUc52FXFzYx23tzTz6u5u/u53r/OP37rNty7M8Ie3D/DL147xg7Pb+f3DE3xrbpCHGxq431/G22N1fGlTKw8nGnkwUs+ttmLu9VZzq6ua5foYB8oK2FbkZmPYwUTUw1QixGjUy0DIRY/fTrtboMFpoM5ppN5jptppotojUOWxyuBYYpc8j0VWPYUWPX69moBZR8xlI+ERidjNFIoCZQE3hU4LEYdAkdtGwucg4rIStJuIeuxUR4OU+JxU+N1UBjwkPCJhmyBXsDj0ahxGDS6zdFNuMUjgmFQbzQY1LqdVAiyfk7LiKF6HQHHEj2jIx2cz4DSopNRdkw5Rp8Kcr5A9d0lwNKmU0ppqXjbKnEwU2Rnk5mTIdRz5ypxHoTlZ6VKS5UpC5WpA/DhwTKZeqvOy0SpzpTXC3Cy0ylwpyVow4rRJfwD0OGy4nwBHj1tKCI4VBiVvY3EhZUUhGsoTDLQ10V5Txmh3K7OToxzcuYl9W8bZ0NdKb0M569tqmBzsZHKoiy0bBuhpraWuspiW+krqq0porStjqKWenuoSGuIRSv1SIJGQnyv51lZWGpMrtsn1TSnYR6pGMaty0WalSdUNKyucSSgx5OWgyclcARlpdTJr7cukv/QCWWtfJiddAsWstFRyMtLJSkuV4TAjZR3Z6WkyFK6u2EhC45oXviB7G5PgmbZ2zWPXPKk4PgmhyQAeRVq6vKqatWYtOSlrH/M45qenoc7MQJ+bjUmZJ38f2fRavDYLPrtFVhtjHjsVASet0SA9hQVsKI0zHCmgx+NiMOST6jYKg4wlIvQHXawPudkQj7CxLMZQLEJP2E9bwEu9W6TEaiJmNRKxGPGaNJgU2eSlryEvbR3K7HQUWWkyNCqz0yUlMj2F/Mw01NkZ6BXS/0F+eip5KWvJXbdG9mmqM9MxKbJx6NW4jFqsagWG3Ez0ORloMtNRrACjMi0FkzIPZVoKmqxMFKkpGBV5ZLz4ApkvfgFl6jqcBh0beruxq/JxaNSoU9ZgU0oA6TVoidgtBAUjLq3yETgqczGsBPT8Bzj+OxtZMXzqGRkcX3ju02gycnAZLY9VeXzc/H9+vidB8RPCcZKgmvQ3fub5T/OpZ597DBz/tbMaLJMex9XK42c+8xm5w/HJhNXV0Pi5z0nexhde+PxjqarJeo5166T+xtT0FHk9NSsnUxpFNjn5Uodjch11NRQmwXG1nzEzO0sO08lV5JGryCMrL5esvFxyVEry9BoUJh1KwYBKFNC57VjCPixhH0LQg8njwOC0yeuqKrNBWlG1m9CJZvIFHfkmLVqrUe47FANuKY1UtODwuXAFPPIaq34FDFd7GpPKYzJAJ6lArl5TXa1KWhxWtCYdaq1KgsK8HLmzMZmkqtWq0eu1aLVqFPl55CpyZFUwX69GY9JhsJowu2xYvQ5sARdikZlyYgAAIABJREFUyIMY8uCPh3GGfYgBN86QF6ffLUOvyS71N0pVHAYpOXZFIZXDfYzS2fQGNVabCbsoIFgMEjR6HdhEAdFpxe624Q65CUQDuCNefLEgJfXl1LTXU95YSV1rHdVN1RTFI8QShZSUxigI+XCJggyCotUoA6PHacVpN+P3iPjcdjxOKy5RwGk347CZEK1GRKsRv9uB3+3AaRPkig2nTVphFQzax2o4kmpjEhx1KgU6rRKdVrlyQ6bHZtKvQKMBs9GExWLBJlpxe12ECnwUhHzEwgHqS4vpa2lmbstWOltb6O7uZmR8A2PTU+xYOMDx6xe58uBVvvr93+cbP/k+P/rP/4k//4tf87Of/oTf/dL7fOWNN3j3xjUeXDrL9YW9nNg+xeL0OCe2TXJ860aWtkywOD3O/Pgw+yaGODA1xvbhXjb1dzE91Mt4XxcTAz1smxxmbttGFvbtYO+OTezYPMbcto3snplgYc82zi0e4MLxee6cP8HbNy/x7vUL3D+zxJ2TR3jt9BL3jh/h6kGpL/Lcnh3cOjLP/ZOL3Fpa4PLCfl49d4prJ45yefEw104vcefyGW5fOcONi8tcO3ucu+dP8uq5k7xz5TwPr5zj/okFrh3YyeW5rVyY2cjy1DDLk0MsjfTKaqP0bzv7VwHj4vouFtd3yS+fHRvgzOh6zo2u58KGQRkgr6/Mtclhrk0Oc3KggxPr21nqa2Wxt4VjvW0c7WllobeVQ70tUm/jUDf7OpvZ29XCjtY6xquL2dxYyVhVgoGqBF1lRbRGg/SWxRioKKGnJMb66jIGGioZ729j5/QoJ4/s4eq5RS6fXuDssX1cXDzA7VML7B/uZld3M5tW3t9gaSE98SCtER/NBRI0toT9dESC9CWi9CWKaCsI0OT30BDwyGmqScUx7rBK1Q0WPRGHgKhTYVHl4dCr8VmMsr8x4rIT9TgI2YwSnLjshJxWQg47YY/kawx5nfjsFkIukaDDQkA0UeS2EXUJFAhagiY1hRYdEUFL0KTCq8vDo83Dp1fi06nwaJS4Nbl4tHl41LnYc1IJavIo1CvxKTIoNmsoF6SV1EabnnbRTJtVT5dooN9ppNehZb1bx0TYyrBHz4hTza4ikYPFXvYX2jkcd3KsTOR4tZPlGjevj9bwYKKBOwNlXO2N8/5cL2/v6uDDIyP892+/wj994xa/f2GGP7qxlz+9t8CPTm/j9w6M8u3dg7y3sZ63hiv48uZmPtzSypcm6vnKVAt32op4Y6Ca663FnGuIMV8SYGuBnR0lIaaiXjaXhBmNeunz2+hwm2h3S4pjk9dCvcdMncdCjddClcdKhUugxG4iYTUQsxkoshlwa3LxGvIJWXRE7EYKRRNRh5moQ/KRxt1WYi4LZSEXFWEPUZdAyKYn6hKIe22UBz1UBb2U+JwUigJBwUhAkP6fPWY9TpMWl1mH02xAFAzYzXrsFgMOmwmXKEhbFw4LQY+DSMBDNOAi6LLiterxrPhfnQbpe8ikyJaVIqMiV1o5XKnMSHbfqRU5GDT5aDVKlIpsNGoFqvxcCRpXqg4UWY/CRpKguHqS6qMyO4Oc9BRZdUwCpkaRg0krhak4bQIehwSLfp+TYMBNMODG6xER7WbCQQ/xaIjyRITKRISKeJi60hgdtZUMtjTSU1XG3skRjm3fzPyWcaZ72xhqqmKivYGBhgr6GyuY7G9jtLORoc4GaoojlMeC1JXH6aivYLC5jv66ctrKE9QUBomIVqxqBepMCfQ0OVnkZaaRk55CXmaaXPWQn5mGKitdDokxKnJlSEkmpxqUuXKPYHJFNSdlreRxXAnDyc3MkIEvMzWF7PQ0GRif7F58Eh6TSuJqKFx9TdLr+GRFx+qRV2FfliZrzVqy10rBOMqMNHmtU52ZgTY7C5MyT1pxXgn+EY2SxcNjNeMXrQQdFmIeO01FIUZqyhktTzCWiDASCdLrEhkIetkQjzAY9jMSK2Ag4mUsUcB0dSkDET89IR9dIS89hQVUO6zETDriNoGozYJbr8G4AuO6vGx0+dLXfPXo8rJllVGdnQzwSUeRuo7sNS+RveYlWUHU5WTJ3Y02jRJjXhbqjBRU6etQZ6RJ8LhKodRkZcjqc356GorUFDRZGagy0jAr8+hprMeYnYVLo0Gfug5bbjaiIpeAQUfEbiFgNiCqlVgUUhqvkCdBozZLAtX/AMd/RyP3ID71SHH87FPPkvb5l8hLzfifAhyTquezTz/Dp559Tl6bfVJx/E3A8ZPgMQmQSaXxyWTV1fUcEkg+CsdJwuPqWZuyRk5TzczOICMrXZrcTLKVjyAwqTyuruLIzs2R/Y1J5TEzO4s8pUIO0clT5ZOnUZGv16KyGNHYzKhtZtQOC3qPiCnoxhR0Y/A6UDssaGxmaSwm8k161FYDOtGM1m5CZdHLFRYWj4jN55TWOz0ido8Dp9+Nw+dCcFhl8EoCYXJW9zwangBLtUHzWN2F2qBBEC3Sc4xSJ6NanS8rjcl11eTrWq1aDtFRaJTk61RSUI/VJNduWHwOHAVe/PEwgUSEUEkUV8SPzefE6nXI/Y06wYDBapLBUWPSoVzxTSbVUoPFiGA1YxKMstpos5uxWCXfn8ttxyYKWJ0W7G4brqALb9SPK+zBXeijsCJGoraUypYamjqbaOtto62jmcrqMsKRAP6AG9FqxGk3y0DotJtlVXH125OgmLxRkpVHURq7YJTVxaTauHot9TFYXDV6XT4GvQqLSYsoGBDNZqwmI4LJjNVqxWq3YbFZsTts+PwuCiNBKktidNTVMNzVwcLe3UyNjTG9eYrZ2Z3sPrCHo6ePc+Xebd78ykO+//Of8Cd/+Sv+/r/+Hf/0j3/PH//4R/z22w/4yv37vHfjKu9ePMP9Ewtc3LuD41s3cmLLBCe2TbK0ZYKFTaMcmhxlz4YB9owPsWWwm83ru5kZG2B6ZIAdG8fYtXkDu2cmWdi3gwOzW9i/a5oj+3eysG+GE4fmOLWwh4uLB7l9Zok3r5zh7StnefPcSe4vH+P+iaPcPXaQm4f2cGXfTi7tm+X6oX3cOjLP1fl9nN8/x+sXznB7eYmrx49w88xxXrl0hjuXz3DzwjLXzy7yzo2LvHvtPF+8ep43Ti9y6/Buru3bwdXZaU5vHuXU1DBHR3okX+OK8jff28rBnjZJdexs4lBXC8f6Ozna18F8ZzMLPW0sD/WyPNTLxfGhx+bShsGVWc/l8QGO97dxvL+Npb5WjnY3cbiziQMdDRzoamS+p5mDPS0cGuhgtq2B2Y5GtrXWMlFTwubGSsZrylhfWUx7rIDWaJD2aIiueCHdiSg95QmGmqqZHupmdnqMEwu7uXZ+iVuXTnDj3CI3zxzj3rlFFqfHOTjcw0x7PRvryhgsj9IZ9dEYdFHvd9BWGKQl7KezMER/cRF9iSJaQ35qXSJVLjtVbiclLjvFThsJp41CUVIcg1YDIdGMx6xH1Klwm3SrklSlFVa/1UTQaiAsmgk7bRQ4rBQ4xZU1agkcw56Vcdsp8oqUBt1Sb51VT5FoImY3SqqjoMGnVzwCxRVo9OoUWLLWETFrKBWNBPKziBkU1LkEKixaycdoUNBk0dJlN9Ft0zPoNDHms7DBa2IqZGVTSGAmYmUmbGZn0MTREg9nq0McTzg4U+3iQoOHczVO3hqu4Kvb2vnKdAuvj1Tw5Z0dfGm2na8fHeZ//+YN/ulrl/nuqSl+fHEbf3xjLz84sZHfnx/iR4dG+eZcD1/d1sy3dnfznd3dfHVzAx9M1PL+aA3vjdZzr7OEC41RjlUG2V8aYF9VITvLw4yFnQwFHfR7rXR6zLS5zDS7TDQ6TdS6jDR6bVR7pGTVErtBBseIWUPQkI9Pr8RvUlNg1cvQWCiaCNsMhG0GCqx6InYjpX4HlREvpX4Hca+NsoCTygLJz5oMQwoKerxGHX6z5GF1m3Q4TVqcgk763SQYsAmPg2NyWyPgFiV12WPHbzfjFXRy4q7LqMamUWJRSTf9yRt/oyJX7l5MhoqoFZKfUa3Kk/oblTmS6pibJQXkrKiKurycx563WmVcvbaalyn50NR52Y+em58nh+FYjDpJdXRIfsbCSIBEPEIiHiFWGKQg4KaowE9JYYCSsJ/SSICaeCFdNZUMtdQz1dHM3tH1zA31smugm03tjQzVlDFSV0FXWRF9VcWMtdXRV1/BQEsNDaVF1JVGaa0pp7ephuEmCRw7y4upi4eJOu1YNArU2ZmyUposk09Odto6clPXokhPQZ2dIcNiMjFVlZWOLi8bk0qBJicLRXqq3IuYXAFNehWz09PITE2R11Wz0lLJSkuV37YaGp9UC5+c1VC5upbjn1tVTYJj1pq1j00ScLXZWWizs2T1VZeTJdVY5GShycrAaTbisUre6qjPSSLgoirspbM0ykR9BZvrypmqSLChKMx6r4vRggBTJTE2xCNMlscZjYeYKC1ka205g0Uh+qMhusJ+ugpDVNgEEmYTCbuFqM2CS6eWwVGjkMBRl5eNLi/7I+CYXFeVKjTSUKSuI2fty+SsfRnFqtAbiypPnqTHMak4qlZUytX1I5qsTBka81LWocnKQJmWgi47k0KHiHrdOoScHISsDISsDDwaFUGjnpDFhM+oQ1QrEfKyMec+WonVZKb/Bzj+JqNUKmhqaWBkbIievi58fi+f+tSneOqppygIB+XrUtNS0et1Hzs6nZb8fCXpGek8//zzH/kYzzzzzEfCcT791NN89qln+dzTz6FSKmhedQa/38vzH3MGeVbVfCjz/3Xn/38CjGvWriFRHKN/fQ8bxkfo6e0iEgnxhc99jmeeelqGyX8rOD6ZrpoEx6TqmFQZk97G1TAp9TpK8+KLX+Cll174yKzub0zPTHvM55iTJwXc5Cry5FXVZDhOUlmUvYwrqmN2bg537t1AsArkKRXkazXk67VSkb3DisFpQ+ewonXZ0HlFhAIv5pAHg9eBweugrq2RiS0b2b57B9Pbp+lY34Ur7MPgtKATzbT2tiF4RVmhk9NIvQ4sHlHyPdqldFWD1SQDodqgkdW6pH8xCYlJUEy+rDXpsLtEioqLKC4vJlYSo6QsQWlZMcXFcRLFMYwGHWqVErVKiUadj1arRqeTajvUWgnwVHq15MG0myVo9IjUtzdy5MQC73zxTQrKYxRWJPAWhWQANosWtCsBPhqjFp1gQm8xy4pjskLEbBcQRAuC1YxglWAxmaSaVBztooDdYcHhFXH5nfgiPoKJAvyxIP54iGhlnJL6chp7Wuga6GJ0apQt2zbR3tlCeMXrKFpMOG0CLrsFt2jF5xIJel0EPE58LhGv0y53eq2+1mmTajGSzxMtJllxTPodV4PjJ45ehdGYj03QS4BqEbCZTVgFC6Io4nA5sbucsuKYiBfSVFvJaG8HM+NjzO/awdzWaQ7t282JYwucPbfMzdvXePDFt/n2977Fr/78l/zjf/0b/sc//SP/9Ld/xX/6zjf58P4dvnznJu9ducC9Y4d55egBruzbyfKK2nhm1xZO79zK4tZJ9o0Ps2ukn7nxQbaP9rNjTOpo3DE+xK6pMfZsmWL31ikO757h8O4ZFg/McnZxnlNH9nLm2H7OHN3H9VNHuXvhBPfOHef18yd5++Iyb55Z4v7SIe4e2ccrC3u5NT/HjfndXNu/m8v757i4b47z++d49dxJbp86xvWTR7h1dol7l05x98pp7lxa5s75Ezy4dp63r5zlrfPL3Dl2kJsHZ7m7sJe787NcnNnImckhDve3sbejQfYZ7u1oYHdHE4f7OznY1cx8dwtH+jtY6GvnQHsjh7paWFzfxbH+Tk6P9Ekz1MvyQDfLA92cHurl3Oh6Lo4PSdUbK2rjQmcDB1rr2Ntay76Oegkee1s50NfKrtZ6drbVs621lqmGCqaba9nYUMlITTldxYUMVpawviTGYFmCsbpKhmvL2dTdwvRgJzMT65mf28zZpf1cP7/IjXOLXD15mOtLB9jV38F0czWjlXFGKmKsL43SVRSkMxqgNxGmK1pAezhAayRAR1EBrZEgNR4HpTYzxVaTXOdQYNLJnX/J+gavoMNp0GDTParhSKqOQbuA32oiLJplxbHQLRL1uikKeCkKeImseHGT4JgIuCgv8EpgY9FR4rFR7JR8jkU2I0GDCpc6B5c6B486F68mjyKbkYhZQ1ibR6lFQ6VdS5k5n0ohnzJ9LvUWDQ3mfLpEA8NeC+NeG5uCIjMRB1uDFnYViUz7dBwscbFQ7mbOr+NUmYdXO0u5XOPjRrOf1/uLuNdZwAcbqvi92W6+v7efL0/V8lszzXzjQC/fX56A79ziv//OJX5wehM/u7qdP7u9jz86u5k/mB/kjxY38IOFIb67v5cfzPfz/YN9fH17Ex+MV/Ktba28N1LN/c4E56uDHK8KslgX5UBFmNmKAoa8Fvo8FnrdAp0uE+2rwLHObaLZL1LtESi1GSRwdJoocZqIWnQE9EqCJjUFgpao3UjcKZBwWYg7BaJ2I4U2AxGrnpjDTEXASXXER3WBh1K/gzKfSLnfQcJpo8guKY0evQaPQYvfbJAVR5dZ9xFwTP6xze2wUOBzEXCLBBw2Ag4bfrsZt6DHbdJI4GiWvGFJVcWmUWFbSVQ15yvkCg29SiF5EJW5aJS55Csf+RwVeVlyqmpy5dSYr5BXXFfXIKwuY0/CpEaRg1aZKweXGNRKBL1UgWQ16+TfvV6XjWjYT2mikNJEIfFoiLDfSTQghTvF/W7Kgj5qiyJ0VVcw0lTHRGMtkw01jNdWMt1ax+amGobL4wyUFdGdCDNQUcxYcw191aUMNlZJnsbyOG21FfQ0VjPYUENfbRldFSU0FBcSczsQ1HmPqam5mWlkpq4lM3UtWalryUxZQ1bqGnLSpUoIRVbaY147ZXa6vI6rys0iJz2FtDUvkrbmRdlTmLluHakvvfRYIM6TdRvJEJyUF1+U+xuToJcMzlkNkU8qjKlrXv5YcHxsZfXll2WVMbmmmrVmrdzjmATHRwCZIY82OxPRqMdtMRNy2EmEvFRGgzSXFNJfnWCysYItdRVsroizqbiQ0bCPqXiUrZWljCcKV1ZTCxhJRJiqKmEoVsBQopDeaIjOSJBii5GExUxctBCxmHFqVY+6MJUr37OrUnyTo8mRQFedmSGv2iZBT7FuHfmpqZJ/NSvjMV+jTaNE1KkwKbLlVNW8lYCcJDCrMzNWdVpK4KjKTEGfk4EuIxVt2jqE3CxcKiWWzAyCeh1Bo56A2YDXoMWuUmDKkdZhTYpstFmPuiD/Axz/hXn22WeZmNzAg3dfZ9PmjVRWldPW3sKJ5UXuvXqbHbu2ce3mZfn6zMwMPB4XC0fnefj+A3lu3L7K0okjHDu+wO2713n4/gMuX7vA5KYJTGbj46D21KMOxk899TSffvZZJledoaqqnPZ/5gyrwfHZ536z8/9z0PjkYy+++CIbp8Z58O7r7Nk3S0NDLaVlxfT2dnLp6jlee/MurW1NPPfssxJA/r8IjslJwmMSEJPdjVL9xhdkmJQqOR4B42qlcTU4Jn2Oq72OyS7HZB1H0uf4pOKYk5f72MQSRRxfPiZfr9JpURl0qIVH4KhxWtG57eh9DuzRIM54AdOzW3nz7Ve5dO08Y5vHae1pp623k807NnPjzhX2HtrDzr07OH56EYvPgd3vwuZzYnRYZHg0iAJ6u1kGR+0KHCZDapKKYxIak+rd6kmmqbr8Lqrqqzh05ID8/fzm26/Sv76HiopSTEY9Wo0KVb7iMXDUGbToDBLgqQwauatRDLjZsWcHV25ckt9fsDRKrLqUQCKCM+TF7ndhddnRCQZUerWUymrUY7AKciKrIFqwOKxYnTYsDqukNlrNCBYDRpMUkpNUHG2igE0UcAdcEjQWBYmURQmXRSmsiFHaUEFpQ4WkOPa0MDI5wuSWjbS0NRKOBKRV1ZWyZ7doxeu0E/A4CfnchHxuAh4nBX4PPpcog6LTJshhOIJBKz/fYTXLyapJcEwqkE8G5MjpqlolBoMSk0kl35DZzCYEsxGrYMHuELE5HXiDAQqLIsQThZSVxmlvqmPTyHr2z0wzu2mCfdunObkwz8Xl49y5fpmHb73G73zlfX7+0x/y93/55/zXv/o1/+UXP+OX3/sO3374Jh/cuMIH1y/x4PQJruzZwaW5Gc7unOb09k2c2rGF07PbOLVrK8dmppjfPM7O0X52ja1nZqSP7RsGmZ0cZefEMHunJ1jYOcP8zm0s7Z+VOhmPHeTyqWOcPz7PpZOHuXz8EPcvLfPG5dO8cuoY95eP8N6Vs3x44yLvXTjJq8f2ce/IHu4cmuX6/p1c2bODy3t2cXn/HFfn93H7+BFuHpfqOF45d4JXL53m1StnuHfpFPcunuTVcye4e+oI944f5v7SQe4fO8BbSwd5bWEPV3dt5szkEEsjPVJ3Y387B3ta2N1Wx1x7I/t7pB7Hw71tHOmXuh0PdjTJVRyHu1s51tvGYl87S73tLPa0cay7laXedpYHujkz3Mfx/jYWe1skj2NHPQfb6tnfXs/+zgb2dTawp6uR2fY6tjZWsamhgsn6cjbWlTFZX8mG2jL6y+K0RgJsqKlgqCzBcHkxm5rqGKoqZbqnlV1j/cxNDXNodjNnju7l2pmj3DxzjCvH57m0sJv5ifXyqupkfTmj1SX0JsJ0x0KsL43SGy+kIxKkIeCmzuekymWnxGoibtYTM+uJCAZCJh1Bo/axzr9kqIloUGPVKnGZdXJ/Y9AuUOCwErSYiDosFDmtFLlEirxOinweinwewh4nQaddKuT2OIl6HMR8Dkr9LkkVsxko9dopcVkodVuJi2ZCRjVuTS5uTS5+nZKQIR8hYw1RQz5xo5IaUU+LV6DSkEOFNoNGQUmLTU27Vc2QR2BTgYNtBS52hl3MRRzM+E3MhS1sc6s5HBc5Ve3nSNTMuXInb3WV8kZnjNstXr48UcGH4xV8c2sjP9rbw8+PjPCdXW18e66dHx4b4eeXtsL37vJ/ffMav7i2k7+4f5B/eLDIX9zZy4+XRvjp0ig/OjbAD47085Oj/fz4cC+/t7uFb8008N2ZNh72J7jXXsi5Cg8nqwIsNxYxF3OzrcjNkEeg12WmU5Q8me0uM21eC61eK80+K7VOM2WinmKLjhK7gTK3QJlbIG6XgDoi6IhY9TI4lnhs0tfVYyPhslAkmij12qkMuqiN+Kgr9FMZdBF3CsQcZklltkpqhEevwWvUERBW6lasxo+Ao91ikDcvPE4rYb+bgFvEZ7fgsZpxmXVS7YY+H5dRjdekwaWXQlysaoUMjsk6jmTfotzPuAKOSkU2ebmZMjjm50qThMAkOCaB8MlAnNXBOFplrgyYWmXuY2mqyU0Sh80kfT5BD7HCINGwnwKfi4jPQaHXQcznojTgpSLkpy5SQFtJgv6qcrqiYbqjBQyXx9ne0cT2tkZGyuKsj0cYLC1iQ00F053NjDbWMNpaR3NJEbWJCE2VJXTWVdBbXU53RYL20jj1sTARlx1TvhRko8rLJi8rnay0daSve5mMlDVkrcBjTvo68jJTyUx5mdyMFFS5kgqmUWSTn5Mhr7SqcrPIzUglM2UNGeteltZT09PJSkmRFMfUVLJSUh6r2Eh7+WVSX3qJdS+88BFYfHJWq4dPrrAmw3KSrz+pOqatXUP6iy9JYTgr4JiExyQ4KtOkSg5dTjaGvNyVgJhM2eto1WkQjVIoTiLgoT4Roae6mLGGCqZbKtlYFmWyuJAtJUVsThSyo6qcmepyhiIB1od9dAVcdPqdDMUK6I8GGCopojcWoStSIP2eFEwU2cwUmI2IaqkLU5eXjV6lwKBW/ovgKHVPPpr81FRUaWlSYm5mOmZlHrrsdAy5mdi1+Yg6FfqcDJSp61CkrEWRKsFhcr1bnZkhQ6MiVRpNdhqmnEzUqWuxKXNxKPPwqPKx52Tj12rw67UEjXp8Rh22/Dy0WWnSc5R5aDMz5dTej4Dj008/w9NPP/sxI739U899ls9+Zg2f+1wKn/3MWp7/1Od55pnnVh7/pOf+e5nfPCBmdMMQ73zxTRxO8SOPxeJR3n74Bq/cv/mRx1SqfPmmuLg0IQNhctSqfLbv3CZfs3Vmms989jOPweMzTz3Nc089zdjKGZxO8SPrqfGPO8MqpVE+v+s3O//HKYurH1fmK7lx+yp3X72FWTA9fuZnnuX55z5FX183D99/wOEjB3nxCy/8m8FxdVDO888//xg4JhNWP//5z6/qbfzCitL4Ai+//PLHQuPHgeOTdRy5ihwU+Xny2mmeUoFSlU++WvWY8pgEy+Qq68zOrXR2d0jQqFGj0mmlNVWzAa1dkPyLLhsGrwNzyEO0toxrd67yzhffpHdsAI1dQCdaMDpsGEQreoeAyWVj+57tPHz/Aecvn8XktmFwWjA4pXRVq9eB4LZLXkeXTVYedYJBhsTVCafJtdWk3zGpMq4GR/3Kcw0WI+988U0evv+A2T070ek06PVaTEY9ep3mMcVRr5c8hwbTSnqrWVqrtfqdeItCFJQW0djVIn//h8qKKG2oIlQSxRH0SJ/Hij9TXpk1GTDaLFhdUsejzWXH7hYRPQ7sbhGLTcAmWrHZzbLiaLObcTitiE4rVrtZSlSNBggWBQmXFhIpL6KoKkFpUyXVbXUU15XR2N3M8MZh1o/009zaQFl5goKQD6/TjttuwWUT8IhW/C5RqrlwO/C7RAJuB267RepUtJjwiFZ8K89J9iyuruRYXcdh0qk/Ao9JcDRqVRi0EjSazWr5hsxmNmE2GbAKFhxON3aXG29BkEi8kOLSGI21VYz0drFj4xj7tk2xd+skR/fs4MryErcvnOGdu7f4xnvv8ge//SG/+vEf8N/+7I/525//hF9862t8//23+fDWZR5eWJagbfEgV/fu5NyOrZyemebC7HbOze1gccsUByfHODA1xrHtW9g1Osi2gV6m+jpP8Q1QAAAgAElEQVTZPNjFjvEBZieHOTo3w5n5/Zw6sJfLi4e5fHyBK8vHuHnuJFdOHeHGuSXunD/Og5sXePv6eV45fYR7Jxf40rXzfPPeTb559xpvnjjI/aN7uHlgBxdnt3BuxyYuzG2TwPHQXq4fnefm8QXunl7i/vmTvHZxmfuXlrl7QUoWvXf2GNeP7efOsYM8OHOMt5aP8OrCHq7PbeHs1DDLG/o5PTHAqQ0DLA52c7Cnjb0dTexZ8RweGeiU11gP9khdi4d6Wjnc28a+9gYOdDQw39XEQlczC13NHOpo5FBHI0e7WiSAHOxkqa+VI53S40d7WjnS18Z8dwt7OxqYaapkc20JE5UJhsuiDJXFZEVisDzGUEWczmiAidpyhktjjJYn2NZSz3hdOTv629k12sOejQPM75jgxIEZzh3dzYXFvZw9PMvpfTMsbhnj4HAPO7ua2Npay0RtOX3xMJ3RAD3xAnrjhbSHA9T7XVS5bJTYzMTMUp1DxKQlbNbL/X9yIqdFj3dFcfRYDLjMOnw2k+RTTIKjTcBj0MpBLFGn5HmMuJ0ERRseqxmnWfIeRf0eEgEPUY+dhEekeAVsyr0iCbuZYlEgZjcRMqrlHscCo4qIWUOZ3UhUl0tCn0ODqKVF1NDl0TMUEuhyqOgSNXTb1Qy5jEwFrGz1W5kN2dkXEdkTEtgbMrI7oOVwoYnzlW6uVHu5XCZyvz7Ih8MVvNbp48OpMn53uobvz7Xzs4P9/MWZTfz86BDfn+/hJ8dH+ZMr2+B7t/k/v3GZX96e42/eOsJ/e3icv371AL84N8kfLg/z05OD/Pz0KL84PczPjq/npwu9/ORgF9+ZaeRhf5w3OqNcrQtwoa6As41F7Cq0s7nAxoDLQLdDT6dooNNlosdvpSdoo81rod5lpMSsJGHJp9iqodiupdhhpNhhJG7XU2TVk3AIxEUzMbuJhEOg3CtS6XdS6XdS7hWJi2Yq/U6qAi5qC7y0xMPUR/wUOyWoTDhtFFiN+E3SjaXfbCBoMeG3mvDZTLgFPS6L/jFwdNhM0mqn207Q48AvWvFazLjNRjk91aFV4NLnS8q1SYNLp15JalVh16qx6zRSn6NOgzFfSktV52WjUeaizc9DqciWw3GUimxUedIkVcPkTboqN0t+LAmXiuwMcjPTyMlIlVRKRY6c1qpR5mLQ5Mu/k+1m6XNz2cz4nDYiAQ+xcIDCoJuQ20bAaSHktBL3OCkP+qgKeqkKeKgt8NNaGKIrWkBX2M94VSl7ejvY39fOVH056xMFDJYWMlFfwY7eDqY6mpnsbqG5LEZ1rID6igQd9RW0l8ZpKy6kKRahIuTFbzWhV0rqafJzycxIIS11Delpa8lKW0dW2jpy0tehyEojO20teZmpcnJsMnU2NyOV7LR1MkDmpqeTk5YmexuTk5OWJiuQaS+/TMbatTJIrnvhBbJSUshKSflIj2NynuxwfHJdNRmisxooHwPIL7zwsfCY9GPmrF2DIjVlxd8orTcn1TdBpZTB0W+zkAi4aCyJMNBQxlR7DTMdtWwoDjORKGBbWYztFQnm6iuZqS6nP+ihy+uixWWlwWGmJ+ynrzDISFkx/Yko3YVhyuwCRSYDYbMer0GLRZWHIU8KJTJq8jFpVZJavnpyc+TVWnVmBrnr1pKXsg5lyiNoVKeno8nIQLvSxWnIzcSkyJbXuVXpEjSq0lNRpqWgzc7EpJQ+tiojndx1a8ldt1b2TaqzUtFlpGLOzUJUKXCplNhzsnEpFTgVeXi1akImA36THqtSgSZT6sM0KnKlc2RmfjI4PvPMc4/Np5//AjpVCbHQbqpLTtBcdYW2mmu0VN2gtvQsJdF5wr5t6FQJPv/5NJ575nmeefo5nn762Y+8r/8/5+mnn/2NoDE1LZV333uLA/N7P/Gahsa6jwWvl156Sb4pLoxGPgKOSU9iWXkp7773Fg/ff8D84f088+wzEvStPJ626gyf5G38yBlWoDE1fdX5n/7Xn/9fWk3NyMzgzr2bvPveW1iswmOpqklwfO6ZZ3n26WfYsnUTD99/wJGjh2T4+7cqjqs9jk+G5ayu5ZCSVD+/SoV8fEV1NTQmwTEJj2kZqWRkpZOdm0WeMnelWiJf9ivmKvLkPsecvFzZ3yivs+bn88r9WwhWAZVGjVqvQ2PQy4qjTrRgdNkxeB0IQQ++0hi3VpTo0ekJaV3VZcfoFjG7RExOuwyIJreNg0f3c+OVqxhdVvntNp9ThsbkyqrV68DosKC1Gh8LkkmqeEn18eOCc1anrurMekw2M6+/dZ+H7z9gavOEpCrqNJiMegx6LVqNCr1Og8Ggw2hc6VQ0GzBaTZjsAoLbjj3oxhMN4osVEK8tk39GwhVxyptqCBYXYvU6MIjCI3+jxYjZLmCyWxEcUnKsaWU91e4WcfpcuPxurHYLVrtF9jYKFoO8qmoTBVwekVA0SDgRJlQclms44nWlJOrLqOtspLypitb+dvrHB+jobaels5mGxhoi4QBBrwuf0y5DY8jregwcvQ4bLpuAw2LCaTXL4Oh12HCvrKwmw3CehEeLUfcRcLSs+GosRh2CUYMgaLBY1LK/0i6YsQgm7HYHHq8ff0GYUFEh0UScyuoyBnq7mN06yaFdM8xv38zh2W2cPLCL2+dO8ua18/z2G/f5o6//Fr/63nf525/+kL/9yQ/4X7/3HX7x1S/zw3ff4LeuneOtk4d4+9QC94/u5fLu7ZzetplT26Y5v3snZ2a3Mz+1gT3jQxzYvIF9kxuYHuhh61Af20cH2DkxyOzkMHNTIxyb3crlI4e5cOggN08c48byIjdOL3Hz3Emunj7K7Ysn+eK9a3zw2k3eu32R184t8erJI7x7/iQfXrvAb9+4wLunDvPm0l7uHNzBpdnNnN+xiQu7prmybydXD+7hzuIC904t8fq5ZV49d4J7Z5Z45cwid04tcOvkIV5ZXuDqod3cOrqXt88u8tbJQ9zcO8P5zaMcH+3lcF8rx0d6ODnaz0JfuwSN7Y3s7mhitq1BWiXtbuZAdzP7OhuZa65hT2sd+zukl7dVF7OroYL9LbXMtzdwqKORha7mR6rjSA8n1rdzrLuVxb52Tgz3sDTczaGeVuZaa9lSX8ZEZYzx6mIGSwsZKIkyVBGnv6SQwfIYGxsqGS6PM1lbwUhZnInKEna0NrC1tZ7dg91s7Wtlx0g3u6cG2b9tjEM7N3J0dhNHd0xyZOs4+4e72d3Xxo7ORra01DBRW85QWYy+4gh9xRE6IkFaQz7q/S6qvSLlDquUEmjSEjSoCBg0hAUDBVYjQUEvdTeaH9UorAbHgCgQtAuEnTYiohWfSU/EbibqsBD3OEkEPBR53QRFG26LCZdgxCUYKQp4KQ56ibisxN12Sv0OKnwOyjx24jYTCbuZIpuRkFGNX6ckaJCgscisJqLJJmHMo8qipMNtYHdjMYc7KxkPWxlwaxnyGFjv1DLmMjDlMbHFY2Rv2M5SqZ9T5UGOxmycKBE5HjdzqcrJ621Rble5uF/t4ZsTdXx9SzVf21rFt2Zq+dlCH788NsTfXZnh16cn+N6BLv5oeYw/vb4NvnuD//E75/nTO7P89YPD/PWbC/z69iy/ur6VX5wf448vbOBX1zbyp5c28KdnR/jPJ/r56cEOvjVdzZeHinmnN8bd1ihXmyIsVxcwG7YxHbSyXtTR5zDQ77EwGBAZLHDSG7LT7DJRYVFRKuRTatdQ4TRS4ZbWVBOigbhdT9yup8xjp9hpeQwcqwIu+etb6XfSGA1SW+ClLuyjo7SI5lgBJS4rMbuJqM1MyCLdVAYFI0GLiaDFhM9ilBRHiwSODovxMXB0Oa34PSJ+lx2vTZCg0aiXq1scWgVug0rq+LQa8JsNeAxanAYdToMOh0EnXW8yYFbny+CoXVEdkz2O+cocOVVVvQKNGkUO2txs2beYvwKPakUOqpVk1rysdHIyUlHmZMpgqVoB0yQ4mnRStUgSHD2iRfZqBl1WPDYjHovUV1rktFPu81Dhc1HqFqnwOGkIehkoidFTGGRDZQk72pvY19vGTFsdgyUR1heHGa8rZ6a3lanOJiZ72+ioLqWxIk5TbTk9zTU0xSI0xwqoCwcoclolxUkpragqcyTFNTsrjcyMFDIzUsjJSCUrbR3ZaWtXCuilZE8ZEDNSH5vstHXSyyvguBoCs1NTJX/hyttkv+EqcFy9wppUIldPEhyT/YxPhuMkgfGTAHI1OMprqmvXyR7HnLVrVlYyM2VwTKbHmvMVK+Cow2cVKPKK1MVD9NcWM9FUwXRTBZPlUTaXFLK9IsH2igSzNeVsqUjQ5/fSHfTS6rY9AseiAsYqSulPROksLKDMLhDRa1c6HFUI+bkYFbkYNUpMWpX0x98VxVyvyJX+mJGTLSXhrqyo5qxdI0HeqhXVJKxpszJWOjdzsKjy5FTV/LS1KFPXoc3KIH8lLTcJzMq0VPl9Jus9NNlpaNLWIaqVOJR5uNWS2hjQabHnZMvg6NKpMefmPFr3zcmUQfZjV1VXw95nnn8Ri6GB3qb3Ge74BuubPqS/8bc+Zj5kfdNvMdT2dYY7v0Vr9W284ijZmW4+/ekXee65z/DMM5/6nw4cg6EAD99/wJ59s594zfPPP8/laxc+Zo3zhY8Fx9UBN8lre/u75Wtb2pseUwxXn+GTwFE+w6rnPfX0UwQLVp3/E8Bx9fk/CRSTEJd8/ejiYR6+/4Cds9s/UsfxzFNSSE5yUtel8PbDN3j4/gNa25v/zeC4WmV8EhyfrORIeh2TCuQnKY7JSaqNSXBMehvzlLlSb+FKBUeuIk9eR5WrNla8jUnVsbikmMXjR1Cq8tEZ9BgtAhqDXupktJoxuuwIXicmvwtLyMvBxUM8fP8B125dxhb2Yw64MXudCD4XVq8Lwe3A7LFj9tgRvCL+WJjb925idFkxuW1Y/U7MLpsEXKIEaRaPiEEU0FgMaCyGx7ob81fqLJLVHKuhMX8leCapQiYDdEw2M6+9dZeH7z9g46ZxWXEUzEYZHs0mA4JgQhBMmAQjZosJi8OK3ePA5nMihjy4In7chQHCFfFHPyNVxSRqy/HFChDcdmntVrRgsguY7YK0juoUsTgl76PRZkYQLYgeB06fC4fXicUmSB9T0GO1mbDaTJjMOgSLAbvDQiDkpTARobCkkMLyIqpaamjobqa8pZqimmI5HKe2vZ7K5mqq6iupbaqhsqqUUNBLgd9DwO0g4HYQCXgpKggQCXgJuB34nHYZKl02AafVjMsmyAqlayXGPel5TFZyrF5ZXb2iunpl1WKUetDMZjWCVY1oN+MQBew2CzargMvlIRAsoKi4hNLqSqrr62htb2Lj2DCH9+7k5Pw+lvbu5MT+nZzYv4PbZ5Z4+/p5vvb6Xf7su1/nH37yQ/7uh9/j11//Hf74K+/x47df54dv3OVr187yzol53j15iNeP7uP0lkmWpzdxemYbp3ds59j0JvaNj7J/cgNHt29hdmyIqb5Oto8OsGfzOAe2TLBv8wZ2T46wOLeNKwuHOX9gP9cWF7h24ii3Th/n7sXT3Dq7xKtXzvDl12/x8JUrvH3tDG9ePMmbZ5Z485SkDL5z+ggPTx/ineWDvHV8H3cX5rh1cCc3Duzi1uG93D56gPvLx3j9/EnevHiK+2eWuH1CAsY7Jw9z+4T0740j+7izuJ/XThzilcNzXNm1mXObRjgx2suRvjaO9LVxuFdSAfd1NrO7rYFdrfXsam9gtr2OPStexL0dDWyrK2NbXRlzzTXMNdcwVR5la00xc01V7Gurk9TGnlZODnZzbsMAZ4b7WB7o5vj6TpaHejg11s/ScDcHu5rZ2VTF1vpKNlY9SlEdqUgwXlfOcGWCifoKxuvK2VBdyobKEsYripmsLGZLQyVbmqvZ0lbLzoE2Zse62TPZz9xkP3s2DbFveoQDm0fYNzHAwsQAR8cHODTSy2x3M5ubathQXcr64kI6I35agl6a/G5qvQ4qXFZK7cJj4Bg0agmZdPiMGty6fNwGFT6zFq+gw2VU4xakZE2v1SivqkZcdqJOO36zgbDNRJHTSlnQR0VhiNKCoKQ6Ou2EXJL3LRb0URz0UuQVKfE5KQtIaliFz0GZS6TMJVIsWokK0rmigp64RU9M0FAp6qgRdVSYstlY4uPPv3SP/+33vsxiRznr7QrGgxbG/GY2+63MBO3s8Fs4VOTmfE0h15riXKoJcKOxgMvVLm7Uunm3u4h3OyJ8qTPK70838fOj6/nuXAM/PtjOf7m8iT8/Pc4/3trF397Yzh8uDvCrq9P81atz8MM7/B/fvsRfPjjAP3ywyN+8vcAvb23nr1/bzV++spW/uLOFX1+f4E8uDPO/XN7Ar04P8gdz9fzuZBm/M17Ow/44r3XFuFQf4lDMzu6ojW1hG6NegbGgyFjYzWjYzfqgSIfXTIOop9KqptKupdJloNZnpTZgo9Jno8wtyF7HYqeFIpuRqNVAwiFQ4XNI4OgRKRYFaoMeWmNh6kJeaoMeusvidBRHKXfbSTgECsz6lc5HIxG7hYhoJWSVgo/8djNuq+Ej4Oi0m3G7pCqjoNOOzyrgMhlwGKQaD1GnwmNU4xd0FNhN0tgEghYTXsGEe+VaUa9FNOqlcvqVdVKdSoEqT1Ibc7LT5TqOpBKZXGnVK3If1WusQGMSHJNBOorsDBTZGbI/MgmORq1KBkebSYfDYsRlM0vwaDPitT9a000q7DGXSLnPQ7nXSZlLpD7goyteyEhVMSMVMba11soz3VRFfzxEbyzIxqZqpnuaGW2uYaK3lb7mWrpbamhtqqatvpz6whDNsQKqg178Jq0UkKKWvhYyOOakk5mVSnZWGrmZaWSnp8jgmFRXs9NTZB9kdnoKuRmp5GV+VGFMrqYm4THt5ZfJTU9HmZVFVkrKY2upSW9jyosvsu6FFx4b2fuYXDl9orYjqSg+CZBPgmP6iy+R8dLLcqqqnKy6EuKT9PPlp6dhyJOSeLXZUp+jVaPCbtDhtpgIijaKvCJVhT46ywsZrIoxWhFlqqKI6dII2ysSzJTH2V5RzMZEhG6Pi56Qj1a3jXrRRGeBj76iAkbLS+iOFtAa8lNsNRHUSX2yTk0+ZmWeBK9JtVGtlJVGQ17uY9CYPHf2mpcl1XS1t3FlPVSXnYk+JwuTIhuLKg+zMgdddjqq9HWo0lOl0JosqYLEkPd/U/ee0XEd5rU2JVldInpv03vvfTADYAAMeu8dINhAgp0g2AtIgiRIgmDvpNibJEq0ZHX3HjmOk+vE9+YmtuObZsdOLNuRnef7cTBDUpJv7MTJut+PdwEYnAOcmcHi4nP2fvfORZGbjTgjfdamer8LUpaTjjIrHZOkQLCpyiTYxSLcMimW/DxcChlupaA2qmYDhmTZmeSnpyDNyIjD7CeD4yOf4tln0inybmC447MMNL5Nf92bv9vUv8lg8zvMa32XgdbPUF9+DLOujfQ0NU89mcBjs2rk/x/A0eG0c/feHV68exOdXvtbjxtdPvI7g+MnpaA+8eQT8b3Hazcv8+xzzzDnkTk88tijuDyu+DXo9drfmqY6unzkY+DocD1w/YZ///p/F3B0zr4md+/dweN1P3zcnPsTA8dH5zzC5q0buHvvDtdvXea55577T4Pjgz2OD4JjDBRjsJiQkDBrURV2HmOA+GANx4PzoE01Bo45ednk5ueQm58jKIdyGRKZFJFEHAfHmD31wT3HsfWraeloRSSTotJpMVotSNVKJFoVCrMercOC3m1H67FTVF8Rf02HRheg9QjJqhqHBa3TitZhQW0zCQqlVY/aZkDrMLF+yzgKsxa1zYDJa7+vLJp1ccuqTK9CrJGjmu1wjNlTRXIxueI8sgty4nUZDyqRsa+VulnF0KhFoVVy/dYD4KiSo1YrMei16HUqwTapV2M06jEYNWj1GnQGLWarCZvHgdljxxZ04yry4y4OUFxTFn/eJbVRAuVF2IJu9A4zBqcFi8uG0W6+v9NoMc3CoxG91RhXGy1OK0abCZ1Bi0qjRKtTYrbosVgNgtpo0uJ0WXH5nfiL/fiL/YQri4UgnPm91HQ2EKosJlRZTHNvK9WttQRKApRVlVLfWEN5tIRwyC+E4FhNuG1mQj43xUEfhV4Xbps5DohWg/ahicGjw2z4GDDGbKp6tQKjVvVQf2MsXTU2clkBarUYrU6GwajGZNYJr7PJiNXpwBssJFxWRn1zEz193Qz0dzO6YIDtYys4tH0Dx3Zs5MTOzcxsHuPSwUlunzjIWy+c5nufe5O//foX+ct33+B/fPplvnb1Am+fPMwXz5/kvVMz3Du4m1emd3FjcgtTy0Y4uHYlh8bH2LdqBZsWDjM+f5Ats+A4sWY5a+YPsGb+AOsWzWN88RAblgyzY+UIJ3Zt5/TkBEe3b+b05ATn9+/h6pFp7pw5yo0Th3jp3DHunDnC5UN7eeHATu4c2c+9kzO8NDPF7QO7eOnATu4e3MFrM7t4/ege7h3Zw52Du7kxNcHNg5PcmtnH9UP7uHV8mpvHDnLp4CTn9m7jwtQOLh3cxZVDk9w+PMX16V3cPLiLK5NbObVxJcfXLOHIsvnsHe7m0Mgguwfa2d4ldCru7O9kS2cz69sa2NLdytrmKjZ2NrBroIOtXU0sryphtKKI8cYqNrXWsaaujPGmSra01bG1Xdhh3NnZxN6+dqaHe5ke6mF6qIdD83qZWdDPzIJ+9g52sqW9gbUNQjjDkqoIq1pqGKktY1F1hNGmShbWlLG8pZbRhipWNdexorGGdW2NrO9oZKy1jrXt9SxtrGBNXzNrhtpYPa+N5YMtLB9sY8VQO8sGWhntbmTjQCfbh3vYOtTDmvZGltZXsqCqnN7iQpo9Dpo9DupcVqIWAyV6NYVaRXwCWrlgUdWpcCglWGUFONRS/CYNPrMWl16J16LHZRQgIhaO4zXp8BmEsAiPXkmhVU+510VVOEB50E/IaSdoF0JFSnxOyoIeyvxuKgIuagrdVPnsVLqt1AVc1HjsVLttVNpMRMw6IgYNpUYtEaOaEp2cQlkWVXoJ/QELQ149Z5f18/quMcYjDpb79Yy4NIy6tIwFTGwttLDVb2BvkYWT1R7ON/i42hrkZkeAa80urjbYeKUryLvDpXxlSQ1/vK6Z/zk1wNc21vK9/X18cHMTPzgxwk+vbuCXr+zkby6v40e3NvGPn94Nf3ETvnWBf3pril9+4Qg/eWMvP7i5gZ+9NsHP7m3mH14a43tn5/NnR7r50YVFfP/EMF9eV8l7S0v54vJa7vVHuNMT4WSNi61eJduLjGwIm1gVsrKqxMmKEhcLCy10OzQ0W2Q0WhQ02DVUGWVUW5TU2nXUugzUuExUOQyz8KgjqJPj18gIaOVxW2q1107UbqLYpKbcZqQ+4KTCYabSZaY/GqG/ooQGr5Majz2+2xowCnBUZDMTMM1aki16QXF+ABzjwTiz4Oi3WwRwVCuxKOWYFRIsSgEaA2YtXoMKv0lD0GwgYNLjNmiwaxSYFDIMMglGuRStVIxWOvufcUkBotwswWqakxHfc5QW5CIX56OSilBJRWgkwkf57E5kDBofHGlBLvnZGYLqmJeNOD8LhTgfjVKCTilDo5RgUMsfAEc1DqMaj1mHz2rAb9ERshmEGyMOC9VuBzVOK3UuG51FQSEQp7GG8a4mpkbmsaW3jdH6KAsqimjz2WgPOljd1czK3hYGGypY3N3EvM4GBruaaGuqpK4sRF2hm+YiP5VuO3aFGHV+Njp5ARq5GHHew2pjTnY6BTmZQi1HRip5mULCanZ6irD7mJ7y8fTVjIw4LMb2Gx/cccxPTUEjyscolyHPyyEnJYn0pLlkJCeQkfxwDcdHKzTiKmPqw2pjDBo/qkB+Ejg+WMeRmZAYn+zkRHJTkxFnZQhWz/Q0ofB+tsZFJxFhVStx6nX4rWbCbhulPgc1YQ/t5SH6yoMMlHhZXBpgtCQgQGN5EavKilhQ6KHNoqfdaabRqqPSoKDNY6c76GGwtIh2v5t6t50irRKPUopDKcMslcTBUSsVx4OZYkpjzKIqzcpElJ5GXopgs42BY35y8sfAUZkr1G/ErKpCmmoa0sxUIRwnPRVVfm68wiYWjiPOEGpK5DlCP6QoIxllbia6/BzMkgIcMgkumRRTbg4OiRiPSoFNJhOgMTMDdX4uiuxsshMT4sE4iuzsT7aqPvH4s7jMC+hv/gz9Db8jMP42iGx6h3ltb9NW8wJuy0Jys2w8+0wajz32xP/z4Pjsc89y68Vr8TCQyqroJx6XX5D/O4Hj/236BnrixxcVh/4g1/DRc6uqKnhkzqPxmTM7+aL8j0HnnEfmMOdRYR55RJhH5zzC2LpV8etMnDv3YwrjJ019Q80Dzy1MU3MDS0YXs2zFEpatWPIQTLa0NjG6fEn8ezFgFODxUT71qUcRifJZuXo5x0/OcOP2FQ4fPUhjcx3PP/8szz33DHPnPsfcuc+Rl5dDd08HZ86fwGQ2YDDoOXhoiouXz1FWXkpvXzdrxlayZt1K1oytZPnKUULhULyjMSsvl/55/azbOMb4pjGGFgwikovJlxaQJ8knX5RHXkFuHCxjCmWuKJfL1y+gNmjIkxZQIBejMOrQOa2obBZUNgtqlx2N24HKZWf1pnXx1ydYWY7aZUftsqN3O1HZLCjNgjop0atR2Uzo3XZ0LhuuoiAmnwtb0Iu90IerMMCGLes5evIwh48f4oWr59m1dyfhSLEQLKNXo9IokSmkiCQFBAp9TO6b4MDMPqYP72frxCbGNqyhorYCkVwc71xUGTQo9Wo0JkNccVw8uhiNTo1GJ4TP2B0mbFYjPq+DtetWcOL0Ec5fPM3FS2fYvHU9xWVFmJ1CzYbF68Dmd1FYfl9xLK+vorKhmgOH93PzzlVOnz/JvMXz0FoNcQiO1XRUN9awf2Yfh44e5PDxQ+zeu4PN2zbQ3FqP0aQl4KiJctYAACAASURBVHejVEiwWvTYbUb0OiV2hwlP0I3FZyNcWUxlczWNPS209LcTqSsnUldOZXM1FfUVRCpKiJQVUVlVRn1dFVXlEUJ+T9ySGrOpFnpdhHxugh4nfpc9vsto1qnj0PggQFr0GgxqBTqlDJ1Shl6tiMOjevaupEYhRatRoNUoUCmlKORiFHIxKqUUrUaOTq/EbBFstxanFbPTjs3vwVscorK+lpa2ZlqbahkZ7GFyfCUnJjZxcXIb57ev59L2TdyY3ME7507yxrmjfPXOZb7/tff4kzdf5v1Xb/LlGxf5o5eu8fbJw7w6vZc3jx/ijWPT3Du0n6u7t3NgzXJ2jC5iz9rlbB4ZZnlPG2Pz+9i2bISda1ewaWQBW0cXs2PFUnatXs6OFUuZWDnKwY3rOLV7Bxf27+HMnh28cHAPt4/PcPfMcV49d5I7Jw5z5cAkd45Nc/fEIT596jCvnT7CZ04f5o3Th3n95CE+fWQf7xw/wJsze3nv5DSfv3Cct04d5qWZKW5M7+Pa9F5uHTvECwf3cH5qJ1dm9nHt8F4uTO3g/L6tXDk4wUtH9nHr4ARX9mzmhYn1nNu0miOrFjO1eIDJ+T3sHRaqODa21bGxrY7tPS3sGuhg10AHE31C2mpsv3G8uZq1dVHWN1Wzsbma8YYKNjRVsamlhi3Nwkx01LN/sINDw90cHOrkyHAfxxYNcWzREDML+pke7mX/cA8TvS2sa6pkdV05SyqLWFwRZqSmhCW1ERbVFLO0Psqa9nrWttezsrma5Y2VrGiqYmVzNcsaK1nSEGVxY5QVnY0s721meV8LS7sbWdLbxNK+ZkZ6GlnUXsvqnhbW9bQy1tXGyo5mRhprGKoso6u4kJagl3qPg2qHhXKzkTKTgVKjXkgK1GkI6zWU2kwE9Wo8KhkerYKQzUCx00zAqselV2JWibFqpLhNaoIOI0GbAY9RjXu2rsNvMRByWIh4nZT6XJT4nBR57EIKpddG2Gmm2G2ltshP1GujvshHpddKrd9BhdNEhc1AS6GQ+lpu1lOkUVBm1FKu1xCWiymRFVCtk9Ju0zLgNLDArWeJRwDGRWY5q5w6thba2BV2sLfIxtFyO2cqHZyLGrlUaeBum5P3BsN8aVGEz88v4r3hMF8dreA74838+bZWfnR4gF9dW8n3jw7wk6sr+fC17fzkpY18+LkD/OzdffzjO3v4xdePw/95Bf7HC3zwtSP85o9O8uN39vDzz+/lN187wM8/t51/eH0tf/PSUv762jy+d7abP5tu4Vu7mvj2lja+trqFzwxWcLUhwMmonZlyC1NlRnaUGpio8bChysnqUisjYSODQR3dXhWtThWNNiEMqNVpoMVtpsVjodFtocZhJGrVU2LWUGzWEDIoCRtVlDuMVLotwrjMVHvMwmsbctNS6KGzxM+C2gqWNtcwWBGh3munyKQhbNJRZNZTG/IRthoI2Qy49Eo8ZmHH0W5QYTWoMOsUmA1KnDY9PreFoMdGyGnHbdBhlUuwyMQPpbK6DZoHRoVLL3Q72tSCKmlUiNFJRKjF+SjyhWAXuSgXuUQAQXFedlxxVEgKUMslaBRylFIJ8oIC5AXCbuTDlRxCumgsLCYvMxVZQQ6S7AzEuQJwyUXZ6GRiHGY9TpsRh9WAxajCqJFh0cqFv3WLjqBJTYlNT9RuotJqoM5upsaio8PnZKyjgYmhbvYtHGR6ZIj9I4Ns7GxgqNhPh99OX7GPoWiI0ZZaIeGzs4lF7fWsH5nHwq4mhrsaaSwN0l4aoj7ootJtxSorQJ6RilokVDzk56Q/pCjmZaYhyc5EnpdzH1Iy04R01dnAHFFmerz3MTstmZz0FGFiauNs1UZGSjKZiXORpiaxddlC3nnxBjalmILUueSkziU7LYHkhGdITUkgOel5kpMSSElOJCkhkcTnnid5bgIZKamkpSaTkpJESnIiyUkJJCXOjR+bmpJEclKCMA/YVR+cuNX1waTWxEQhyGcWhEWZ6ULgTG42kuwMJNkZqER5mJVyvHodIatF+LfHY6O62EtbRZjmsJveIi/zi7zM9zsZLfSxtqyYlaVhFs/2N7Y7zXQGHLS4zbR57PSF/fQXFdLicVBpNVJmNeBRCUnDRpkEdUEeOokYs1KBXixGmpUZrwmJjTQnC1FmOrmpyfEKlNzUZMQZ6UIfZUaGEI6Tno48Qwi10RVkoRXlos7PjvcyxnorlXm5qPLzUBfkC3CanYk0Mz3e8yjNyUSel41OXIBNIcelVuBSyLBLxVjFBbjUCiwyMbr8PFTZWSizspBnZCBPy0SSmoo8K0v4OZnpnwyOORkW2muu/35K478DkP0NbzLU+i4dNVfwO5aQn2PnmadT/lv3IH9fcJwzZw41tVUPpaPu278blUr57573+4Kjw2GLHz+ydNEf5Bo+6dyp/btRq9QPgeMnQuMjD0NjDBwvXBKU0SvXLn5MXfxtY7NZHnpujz76KHqDLv5YckryQyqjz++Nf+9BcHz88cdwux0cPXEIjVbJE098ivyCXPZP7xECWzaujYNjfUMNhw4fiP+c4pIwM0cOcu3mJeE1PDBJWloaY+P3A4qC4SBpGenxDsasvFxyCvI5emKGbRNbkarliBQSCmQiweY5C44xeMzJyyZXnEdpZSm79k2QKxeRIysgTyFGbtKgtJqR28wCFPrc6HxuVC47J2fTRe+8fAO124HG7UDtsmP0ujF4XOgcdvROBzKTDrXdLCiVTmtckdS7bPgiIS5fu8ihowfRWo3I9BrCpcXcefkGN1+8jtXlQK4UKjIkMjEur4vL1y/g8jjJkwhdi41tjbz0yi1qGmuQqmSzsKhDbdTGexSv374ivI/LFs8qimrMFh1Ol4WqqjKu37zM0tGFWKx6jCYN9Q3V3Lh9hVsvXqO+tQGjy4rN78IR9DwEjt1DPdx68TrnLp3m1ovX449P7NmO2WPH4BSsriVVZVy7eYnqxhrsHgd2j4OBoV5eeuUW3T3t2B1mAn43Oq0Sm9WA1aIX+hadZpwBJ/agk7L6KPWdjbQPdQmKY3s9dR0N1DTXUF5bTqSsiNLyYiqiEaLlJZQVh4iEAhR6XQQ9TgJuBwG3I/6532XH57QJe4yzoBhXGQ1azDo1Zp0ak1b1MXDUqxVxpTEOklolGrUcpUISh0aNWo5WI0erU2A0aTHZjZgcFsweJ+5wkHBFGU3tzfT1dzHY2cbqBQMc2LCaszs3cGnXZs5vXsO1bZt5eXIXnzt3gi9dO8/XX7rM+6/d5Et3LvLF2xf48s3zvHP+KK/O7OOzZ4/zuXOnuLN3F9d27uDG1CSHN4+zc/VStq8Q0lNXDXaxYfEQG5YsYPOyxWxbNsKmkQVsWDTMxsXz2bp0EbtWLWN60zinJyc4uWsrF/bv5trMfm4eneb2kWluHT7InSMHefn4DC8fPcCrJw7x+qkjfOb0UV4/eYjXTx7izTNH+PyF43ztwim+evYYXz5/gs+ePsyrM/u4M72XWzP7uTa9lyvT+zg9uZ2Tu7bwwsFJrh/Zx+Xp3VyY2sblqe3cnt7J9b1beWFiPee3jXF24yqOrh7hwNJ57Fs8wK55XewYENJUt/e0sLO/nYm+NrZ0NjLeXC3YUltr2dLZKKStzlpUNzZXs64+yvrGSjY2V7O5qZqNDZVsb6tlX38b0/O6ODDYwcH+TqaHepgZ7osrjgfmC7uVm9pqBftrYwWjNRFGayIsrStltL6MNR21bBlqZ3N/Oxs6m1jdWsuqlhqWN1WxtLGCJQ1RFjVFWd7RwMreFlb2t7K0W4DFBR21LOysY1F7Lcu6mlnb0854fxdre9pZ0lxPfzRCe7iQ5oCPMquJiNlAsU5DSK0krFFRatRTYRX2tCpcNootBoJ6NQGjRlBY7MbZDkc5Vo0Uq0aKQ6/AY9bgNWnwGNX4LTqKXJY4OBa77ZR4HHFojHjtlPmdlAXsVAadNJcW0lDsp7uqhJZIgOYiH1VuCxG9gnKTmnKTlhKdkrBaTolaQZlGRZlaQb1RS4tFR4dJQ5dBQb9JyWKHhuUePStdetba1Ozwm5kK2zhUbOV8pZNr9U5ebLDxSrONt7tdfHl+IX+yMsqfjlXz/poq3h+r5s8n2vmbmSF+fGYBv35pLf94eZSfvriOX7y9k5+9M8mvvnmcX7x/nJ9+8xi/+NNz8OPX4K9u8Ks/Octv/vQs//Slg/ziG4f4t+8c5Vff2MtPP7+Zv39zJT+8u5C/utrHn59o50/3t/HdyT6+OdbOG0OV3GoO80K9j7N1Ho7W2jhQY2VPnZstVXZWlRhYFFDS55XR7VXS4VHT4dHS4dbT7jLQ5jDR6jTR7LTQ4DBRZTNSbhHSVcNGFSUWLZVuC3UBJw2FblqKPHSUBmj022kKOGgNuuiJBFlUX8Gy1jrmV0Vo9ruE/dJZcKwKuAlZ9BTO3jTwGNXYdUqcBkGJsxpU2E0aPE4TQZ+dkM+B32LCpVFjkYmxyiU4VHKcagU2tRybWv4xcHTqFNg1MqwqCWaFCKNcikEmQScTo5EUoBDnIZ+1psbSVcUiQW1USApQyaSoZFLUUikqiSTe0Xg/VTVWR5GFNF8oYjcqZeSlJyLOTkUjzcNt0aGW5KJViIRUVZMWs0GJUSPDppXhMaoJW3UUW3U0Frqp99qptRvoCLhYUBZiXVs9h1cs5MTapZxeO8qeed2sritnQWmAwSIfPSE3XYUueoq9bFs4wKq+VtYMdLK4rZ7NS+cz2tfOos4mWspCNBS6aQ57aSkO4NUpkaULO2vyvGxkBbNBN1kCDIpyBGhU5OYgzxL6/OQ5WYgy08hJSSQz8XmykhKERNIH1MfstOT7wTap9yc7ORF9TgZrB7u4duwgPr2CvJRnSHxyDulJz5KVmUJyylwSk54TOrGTE0lOTCJxbgIpc5NJTU4RYDIp4b7za3Zi8BiHyd8Cjslzn3+433G29iMzJXE2PTaV/Kx0pDlZyHKFfkRpTiZqcT4WlYKwxUKZ20FtkZ+qsI/GaIiOqmKaQi46Cp30++0MuCwsCXhYW1bM6vJilkYKmV/kpctnpcNvp9Vrpd3roDvooTvoo8XjoNpujoOjWSGkABuVMqxqFRaVErNUik4kEtJRZ6FRkplBfnoqOSlJZCcLqmlOShL56anxnUdxWhritDSUWVlo83LR5GahyRNSVeXZ6Ygz0hBnCDcIZLkPg6MqPw9lrtC9qMxKR549W9NRkItBKsamkOJSyOJWVau4AIdShklSIKiMOQI4KjNzUGZkI09LR52TgyJH2Lf8GDg+9tiTuMwL6am/KwDfHwIcHwLItxhseYu26gu4LPPJSjfw+OPP/LcA5H8EHOfMmUN9Y218Ty82a9etJiMz4w8GjiJRQfz4Twrj+Y9cw//93DX3z/0oMMZvIszh0QfmqSeejJ9//OTh3wkaH3vkUcRiUfy87RNb4hbU3waOaWmpD4FjbLKyM7l+6zJqjYInn3ycp59+kmeeeQqRKD8eMBQuKowrjklJCXHFde/+XWRnZ5FfkM/8BfNwOO0kJieRlZPNhRfOcPfeHaprq0nLSCclI5307Cyy8/OQKuVcv30Vm9uBWClFpJAgkovj8BhTHvNFeeSK8yiQiVi/aYym9ibylRLyFGLyVBIUZi1KqwCNpqAPe3EISziI3u+JJ5Weu3QW1azaqHLaMHrdGL1utHYbGpsVpdUogKLbLozLht5lQ+uwsGLdSkEJXDGCwqhDptcg16rZe2CSu/fu0DvYi0whjc+6DWs4emIGkUTYcyyQiZCqZGzcMk59cz1KnUoIoLEY4juFKoPuIcVRq9egN2qwWPX4/E4uXT3PwUP7MJm1mMzaeEhNR1crd+/d4cbtK7jD/rji6I+E4u/z5P5dRKrLMDgt2P1Otu/eGv9ez7yeuH114/aNnDxzHKffjdVtx+ZxYHVZ2LJ9Iw1NtRhMWvwBN3aHGYtZh1Yjx2rR4/Ha47uNFU1VRBsrKW+ooLyhglBFEaGKImqaa4hURSiOhAR4jIQJFfoIB7xEwkGCHmd8/C47Xoc1rkDGElVj6qLDbIiDo0mrwqhRCl1gagV6lRz9g/uLs2PWa4RdR60SlVKKXCZCLhPNqo0KjAY1RpMGi9Ug9FF6HHgKfUQqo9S1NNHe2cbiRcOsGlnIrvFVXDywmztH9/Hi9CQXt45xc2IbL07u5N7hKb52+zLfuneDL9w6z2evn+GzV07x1tnDvHlymjeOTfP58yd58+QRbu3dydXdE5zZsZnDW9ezfdUoYwuHGO3rZPVwPxuWLIhbU7evGmXriiVsWT4SB8nJtSs5sn0z5/fv4dL0Xm4cm+bq4f1cO3KAu2eP8eKpw9w8vJ8Xj07zyvFp7p2c4Y0zx3jjzDE+ffwg944d4L2LJ3n/zmX+6Op53r96jm9cPsu7Zw5z7/AU944f4tMnj3LryAEuHZzk5M7NHN+xkQtTO7l+aA9XDuzi/J7NnNu1kcuTm4S9yK1rOb9tjPOb13BibJSDo8PsXdTPxGCHAI79bWzvb2NHb2scGtfUR1lRHWFNfZTx5mrWt9SwvqmadQ2VrGusYLypUlAb2+rY2lLL5qZqtrfVs7evnQNDnUzNhuLs6W5lqq+D6WHBrrpvqEvYp2wX1MzxtlqW15UxWhNhSW0ZS+vKWd1Wx8a+NrYMdDDe1SRAY2MlS+rKWVRbyuK6MhY2lrO0tZbl3U2s6GthcUcdgw3l9NRF6GuIMtRYyeLWOlZ1tzI+2M1YfydLWxroj0ZoCwVpDvioslupsJop1mnwy6X45VJK9FoqrGaidgvldhslVjOFZoMwFiH4JmYptGkVcXiIheN4TTqCNhNFLpsQlGMTElVDDktcYSwPuKgMeSnzWinzCh2ClX4HzSV+6oMuan12IhYtNQ4j5QYlEa2MMr2CiEZBSC6mWCmlSqumXqemyaCkXa+k2yBjyKxgxKZmmVPLCruKjR49+4ocHC5zcbrSzc3mIPc6Q7zTW8iXh4v5+uJi3h+N8N2N9fxgTw8/ODDIXx0Y4IfHFvPjF1bxs5tr+fUb2/jw7V38y1s7+eBLB/nwj8/wb39+Gf76Nr/83nU+/Kvb8M/vwt+9xm/+8ha//t41fvr+aX793YvwvYv85s+O8cEf7eWnX9nCP703xt9/egnfvzqP/3Wqnz/b182X1zbw+rwyXumN8GJvKVc6QpxpdDNTZ2Oq1sn2SjtjpSZGw1oWFmqYV6hnXsjIUMjKQNBKj8dMh8NEq91Ik8NMg8NEjU1P1KwhYtFSYtFSatNT5bFSF3DSGPLQWuylozRAe5GXtrCH5qCT1pCb3tJCBiuK6SzyUe00C6FEeiEcKeK0xFN1Yz2MVo38IdXRYdbisRvxuywEXRbcBo0QeiOXYFfKhL8ZtWBZNcnFuPTKj00seMmmlmKUC2NQSNFKRYI6mJeFpCAbmVjYW1RIClBKRchm9yA1cgkauQSVVBTvOvwoOMZUR42kAGlOJkpRNkaVBK0sH2luOmpJLha9Eq1KikGrwKSVPwSOxXYD5S4z9QEnzX4XnSEPow1VbO5pZff8Pg4vX8y+hYPsHu5mW18rSyqL6PJZ6fY76Ao66S3ys7guyuSyxayf38eKnlYG66KsXzTI0t425rXU0l4epjnko7M0TG9VOSVWI6qsdGRZaUJ4ySw4xnoppfk5gjUyNwdphrBHJ83KQJyVjjgrHVFmGqLMdESZQlhOQXYGOekpZKU+3LuYkZJMZqqQXJqf8BzG/Aw8WgUpT8whK/FpslOeJy35WZ584hESk54jIfFZEhKeJykpQYDFpGRSE5NISUom8SO92UkPwGMMIJMS7+85fhQaP1bRMWtdjYFjLNxHnJUhdFtmCyqbRlKAVa2k2GGl0u+hubyI5vIiOqojdFaX0BB00Oaz0eu1Mui2sizkZ31lGeuqylhZUcJIWSH9IRcdfjtdQSc9Aafw3vmctHtdNDhtlFkNBHQqbEqhJsOuU2LTqIQO0rw8NPn5QtDNbMekOCOd7OREMhPnkpWUQF6aAOcFGWn34TI9HUm6AGwGUYGw01qQFQdH6exeozzv/nutys9DIyoQpiDvPnDmChZXg7QAu0KKWynHLZfhlIlwSgpwSAuwygowivNR5eWgzBVqN9Q5OaizclFlCiApy8pAkpH2cXB86slEoqFdDDS+8YeFxo8A5EDjW/Q3v05d6VFM2mYSEwr4rw7Q+Y+C45w5c5DKpOyf3vsQfN1+6TrNLY08+ujHaz5+X3DMyEiPH797z8Qf5Bp+53Mfe/Tj0DhHgMVPzbk/zz/3XPzcI8cP/U7Q+Ngjj5KTlR0/b9eeHXFA/G3gmJKa8ongODTcz4nTR3nyycd56qkneOaZp3j22ad5/vlnOX/xNHfv3WFsfBXPP/8sc+c+Jzw+C4Xl0ZIHQnISSEpKIjk1hdT0NNq62rh77w4HD02RnplBWlYmmbk55BTk09zWwsGZKXJFguW04AFojI2QuFpArjgPiVLK5esXUehVFKik5CslFGhkKG16NA4bep8baziIoySMtagQW1Fh/LmeOn8iDo56nxtr0I/O5UBhMqKymOMKo8HjwORzYQ14sPjdGNx2Fi5bxN17d2jv60Rp0qMw6lDqtYxvHufuvTssGFmATCFFrpQhV8qY3LeTl165RXEkjEguRqyQINcoiFREaGhtQGPUorMYHgJHwaoaUxwXoTOoMZi0WKx6lq9cwt17d5g3rxeLVY/ZosNg1KCfPebMhZPC+7NpLA6BniJ//Ln7SgpxBD3xUB+b38XRkzPcvXeHmePTaG1GLF4HU9N7eemVW9Q112O0m7G4bDi8dmoaq+nu7cBqN2G1GbE7zLhdVtwuK36fE6/PQXFFMZHaMsrqo4QqigiUFVJcHaGsPkq0sZJoXZSSaDHh4iChogDhkJ+A303Q6yLk98RTUmNJqrEgnBgoxuyoZp06/rhZp8aoUT4EjjF4/GiCaixdVa2SoZCLkUkLkEkLUCokqFUy1CrBrmowajBZ9FicVlwBD6UVURpaG5m/YJAN61axbd0qDm7dwNWZfbx2eobXTx7ixuQWXp2e4qUDe7iyewtfvHae73zmDl+6eZ6v3L7IOxeP8drRKd45PcPnzp3gCxdO8erMfq7v28n1qUkObVrLvvE1bF4xwurhfpb0dbBu0Tw2jS5i1bw+1o/MZ8OSBWxfNcrk+Gomx1czsWY5k2tXcnjbJs5NTXL75GFevXCKWydmuHFsmtdeOM3LZ45y5cAkN2amePXEIe6dnOEzp4/yxpljvHZimk8fP8jnLp3mO6/c4EsXTvCFs0f4/NmjvH3qEPcOT3H3yBR3ZvZxcXIHl/fv5vTEZk5u38iFPdu4un8Xl/dNcHHXJi7s3MiZrWs4tXElpzet4vy2MS5uHePkumXsXzLExFAn2/pa2dLTzKauRjZ01LOhtVYAxJaaOCyua6pirLGSscZK1tZFWVNbLuw1dtSzraOBie77VRy7upqZGuhk/2AHe/sEYNzd3cJkTyv7h3s4ML+XycEOdnQLCufm7ibWtdawsiHKaH0ZS2rLWFwdYVF1hCV15axpq2N5YyWLqyMsqChiOBpmKBpiuLKIBXWlLKiPsqilmpG2Wha0VNFfG6GzIkRHNExHNMxwQyVLW+tZ2dXCyq4WRprqGKgopbM4TGthgHqPixqnnRK9Fp9MQkAho9Sop9JmodRiJKTXETDq8Bu0+GbHbdDg1KmwaxTxYBy/zUihU4DDgNWIz6zHZ9YTsBofmkK7kRKPjYpCD7UlQWrCHqpD7vhuY63fIYzPTpXDRIvPTpVFS6lOTpleQZlORYlKRqlKTrVeRZ1GTrNWTqdeLqiNViE9dYVLwyqHkp1hK4fL3Zyu9nO5McArXWHeGyjlK4vK+ZOV1XxvfT1/tr6Wv9jazI8Oz+Nnl9bw85ub+NntTfz49kb+5Y0JfvXF/fCds/zyG8f44Fun4a/vwA9fgZ+8za//7jN8+LevwwdfhH/+HPztZ/jw+6/y8z+/AT94Bb5/i19/7zwf/MkMP//2Xn7xRzv5+Rc38g+vLueHVxfw7X1tfGG8mreXVPD2SA1vLKrlZl8xZxqdHKmzMVVtZ3eVnW2VTjZE7awtt7OizMnSEjuLipwsDLsYDNjpdpoEeHRaaLSbqDZrKTUoiVi0FJs1RKw6Kt0WQcEq8tEcdtMUctFdGqQ15KbGZSJq1VJtN1A/a3ctMWsIGpS4NXK8OiUBs1ZI1FVLsalnuxi1QiVLLDTGZdbithnw2gy4zFqcOiEt1T7bAenQKrHOqjQmuThe6/JReIw9blLIMClk6OUSNJKCODiK87OQinJQSAritUaxcBy1TIxaJo73N/42cJTmZyPPy8au11Dkc9DdUodNr8Rp0qAS56AUZaORi9EppehVEowqCVaVBJ9RTZnTJNSXFPnoLy9mpL6CTf2d7BjsYlt/BxMDXYy31rO0uoTNPc0sb4zSGXDQ7rPRGXTSFwmytLmGzQsGWNnbxnBjFb1VEcbm97GovYHemjJ6qkvprypjXnWUeXXVlDut6PNzUOVlIcsWbKgPPj9pfk68JzAewJKe8tDkpQlAGOttzExJFHYVZ1NQY+CYkZJMdnIiktQURElzyXn+GbITniUndS6ZKQlkZaaQlPw8ScnPfwwcU5NTSE1MInluAgmzN/RjAYUxYExMeJ7EB0DykwJyPqY2zlpWM5OTyZrtrIx9LMgQ4FGSnYEsNwutVIRNoyJsMxP1OmgqC9NcHqKzuoTOihANPhutXiv9fjvz/U5WlYTYVFPB+pooq6tKWVIeYiDkostnpz/kYSDspSfgpNfvpjfoocXjIGoxEDZq8WgV2DXCDTSLSoFeIkKbl4c2Lw9VrpCkGutsjNlTY0pjZuJcCjLS4qqhPEuAx5ji+CA4KnMz41UjsbqZmF1VXZCPTlyAUSzCICrAIMrDIMrDJCnAoZTg06jwcJJ6swAAIABJREFUqeX45VJ8Mgk+mQSvQopNko9RlIMmVwjiUeXmosrNRZ2dhyo7G2lGBuL0VERpKR8Hx+eeSac2MsNAw1v/deD4IEA2vEV3/R2KfZuQ5Pl58onn/58ER0GBe4RIWUncrhmb9RvHPgZuvy84iiX3VbmNm8f/INfw0Xn0kccoLYv8u+fG0l8/NWcOjz8wT33q8biyd+7Cqd8ZHEWi+89tw+bx3wscH3/88fgcPT7N1RsvsGPXVnbs2sbE7m1M7N7OxO7t7N4zwa49O1g8Mv8hcDx7XrCBWq0m5iYmkJCUSGKyAI0paamkZaSTV5DH5WsXBLtqUWHcoppTkM+hIwdoaGlEJJOSK8knV5IvqIzS+0qdRCZGKpeQI8qlsq6SnXt2kC8TIVLLEKllSPRKNE4TOpcDvc+NKejDFPSh93vQ+z33X9NLZ9B4nGg9TuzFITyRYnQuB3KjAb3Tgc5lQ+eyYfQ6sQa9OEJ+bEEvRo8Djd2MPeBBpteg1GvRmo20dLZyetYGO3/RfCQyMRKZGLFUxMjoorg9dsmyxWhN2nj9RixBNRZKE7OrmmxWbsyC45IVIxjNOgHSbEbOzYJ7Y1MNNrtx1qqqjYPjqrHl3L13h8vXL2J0WTG5bXiLA/H32VMUwOS2obbo0TvMWH1OuoeEvd8X797E6LJiD7hZs2GNcN13b7JmfDWFJSE8QTcOr51AoRd/0IPbY8ds0aPXKYUOMaeF4pIgxeVFROuiRKoiBEoCBCNBonVRGjsaqW+rp6gsTLg0RGHYj9fvwu9zEQx4CHicuGxmzDo1DrMhnqzqMBvioBir4IjZUY0aZVxpNGqUDwGkUaNE/0B3Y6yGQz0b2x2zqMYUx/iOo0qKTqvAbNFjc5hxuh34Qn4qqyto62hlfN1qpnbvYHLTOJNjyzm5fSO3pnfz6tH9AjgeOcirRw5ycWIjb104ztdfusx7l0/ytVsXefv0DO+dPcI7p2d478wxvnT5LK8eOcgLu7Zzft8Eh7evZ9vqUdYvW8TaRUOMDvUwvmQ+65cuYMW8XjYuW8TK4T7WL13AttWj7Fy3kl3jq9i7YS2Htm/i5O4dXDtygHsXT/PSmWNcO3IgHmJzYc8OXjx+iDsz+3jx8BSvHpvmtZPCbuNnTs3wxUtn+PbL1/jG1XN89vQM7548xOfOH+Pds8f49InpWXDcxqW9Ozg7sYnT2zdwYfdWruzdwZW927i6ZxvX9+3gzObVnFi/nOPjyzi9aRXnNq3m+Nql7Fs8wPaB9jgwrmutYU1TJWsbKljbUMFYYyXrmqrY1F7P+pYaxhorWVMvQOPauigbW2rZ0d3Cjq4mJvvb2TvYye6+Nvb0tjE10Mm+fgEYDwx1C92N3a3sHehiaqiHyYFOdvW1s3uwk/G2WtY0VbKivoKldeUsqS1jYVUJw9Ew88pDwteVxcwrK2SoNEh/iVCjMVAWYqiyhIHKYvqrSxiqizKvoZKh+gp6a0rprCiirayQvspSBqrLmVdXyfyGaobrqxisidJbVkxncSENXieVNhNFWjVBpZyIQUety0G9x0WFw4pXrcSjVeHRCpUJLo1S+E/SrNpo1chxGTUEHWZhb9FtJ+y04rcIqqTfYohPwGok5DAR8dqpCvuoixRSV+yjsTRIQ4mP+pCbKo+Vaq+Nao+VGpeFKouWqF5OiUpEkSKfEpWECp2SWqOGOoOKTquebrOWPrOSeRYlI1YlKx1Kxn1athUa2Vtk4XiFkwu1Hm42+3mjt4gvzIvw/tJK/mK8ge9PdPD9PV388NAgf392CR+8vAXeO8CHn5vmp+9M8fOvHuXn75+Cv7nLb/7yFh/8r9vwk3f5t398D37+FX7zL1/hw599CX71PvzqW/DPX+HDf/gc//p/3oV/+gL83Wf49V/d5IPvnuWD7x7lw+9O88s/3s1P3l3H39xZzHdP9vKtPa18ZWMjXxlv4Z0VDdweKOZci5PjjU6O1HuZrvOyp87PRI2XjdUe1kY9LIs4WBx2sDDoYJ7XRo/DRJfDSLvTTIvDSLVZS5leQdigJGRQUmzWUO210VFaSE9FMe2RIA1BF3V+B5UuM6UmDcV6JaUmDRU2AxU2AxGLlpBJjVunwGdU4zGqcc2qjU6dCptaUBtjVSw+q4GAzULAYcVnEdJU7RoFVpUMq0omHD/7tUUpxaoSVMsHwdFtUOE2qPDM/j6HToNFpZgNyRGhkhagkhYgl+QhE+eilIriN+NUMjEqqUgAR3GBYF2crfH46I6jLDcLeV42BoWU7OQEls7v56d/9wNKfE4MchFaSR52gwrjLDAalGKMCnEcHKNuC01hH13lYXpLw/SXFjJSG2VFfRWrm2rZ0t3KujZhP3lNez3zK4roCnsZLA/TEwnSEfYzXBtl43Afy7tbWNBcy+K2BjYsHGS4uYaO8hLmNdSwuLGWkaY6Frc0UuNzYRHlo83LFayoWRnI8vOR5uXFwViakzWrvGUizspAkZ+DNCeTgoxUclPvWySzUgV4TEt8XphZC2gMGtOTBQUye+5ccpMSyHj+WQoyUnn+qU/x1KceIWHuMyQlJQg21OSEeABhStKsRXV21/GjgJj0EXiMheB8dB4Exwe7HR9UHGOqYwwcJbMVEsqCXIxKGS6DjiK7hajXQUOkkKZIULihVhqg3m2hw29nKOBkUcDN2rJiNtVUsK6qjDWVEZaWhRgMOun22xgs8jBc4mMw7GY47GO4uJBOv4dqi4GwXkWhUVDhrSoh+MmuUWBXKjBLJahyc5FlZ1GQlkpuchJZSQnxYJ+Y4ijOyphNhM1DmpGBKDUVWXq6sHOYm4kiJwN5rjCK3Gzks++xOCsDWXYW8pxsVHk5aEX5mCRizFIRVpkYi1SEQybCr5ER0qkJqeWE5BLCCimFSilBpRS7JBejKAdtXjbK3ExUeTmo8gTVUZmVJYBjWhqi1NSPg+Pzz2b894HjAwDZ1/A6TdFT2AzdJCXk/5eoj/9ZcIzN008/RW9/90P2z4bGuv8UOHq87vjxvf3df5Br+Bh0zobiPP30M/T293ziuTFofGwWFp98YB5/5NE4iNx68Vq8q/HB3sZPGp1OG/89ff09vxUcYwmuHwXHWHLqnZdvcHBmiqeeeoKnn36SZ599mueeeyY+sa8f7Gs8e15Qumw2C4nJSSSlJMehMSUtldT0NNIzM+gf7BMsrQcmySnIJ1dUgMvn5sr1i0gUciQKOTnivIfAsUAmQiQXoFGmkJIrzmPj1vU0tjdSIBcj0SqQaBXIjGp0bgsmnwdjwIsx4I3vOBoCXi5evRBXgDUeJ3qfG0dJOA6OCpMRk8eNweNA77bHwdFe6MPkdaKxm1FaDMj0GixeJytWL2fm2DT98/rZsmMTd+/dYXjRMGKpSLCmivKQK6UcOrI//jrffPEqy1YtxWAzxsFRY9LFoVFt1KI3m+6D47LFGE1abHYTAb8z/nMaG6qxO0xxcDSatBhMWrr6Ox6CREfQQ6A0HH/M7LHH60T0DjMWr4OiaMlD55g9dlyFXo6dPhJ//NZL1xnfNIYv7MNiM+L2OggWenG5bQT8LqLlxTjsJsJFfoLFAcpryymuKCZUFqK0upT6tnpae1qJ1kXxFnrwh334Am6cLitul42A343f7cBhMeK0GPE6rPGdRqfFGN9hNGlVD4Xf6FXyuLoYA8cYSOpVciGpTyGNJ6jGUlRVMiEMR6kQAFKllMbHoFVgMWpwOix4fU4CAR8lJUU0NNTR29fJmhWjTE/u5NCOrUyNr+L45nGu79vJnYO7ObdVqK64vGc7Z7eP88rxA7x98RifPnmAL10+LQDjqRm+dOEE7505xhsnDnPzwF4u7p3g7NQEU1vG2LB8MasWD7Fi4QCjQz0sH+5j2bxelvR1sHbREGOL57FuZJj1SxewddVSpraMc3zvBKcPTHJq3y6uH5/m9snDXJrey9m9E1w6OMmlg5NcPbiHl08e5uq+CW5N7+HukQPcO36I105M8+aZI3zx0hm+cfMS37x5kXfPzPD2qUN84YWTfOHKWd67eJI3zhzjlePT3Dw4yZW9O3hh91Yu7drM5d1buLxrM1d3bub67q2c27qWY+tGObRqEYfXjHBibJQjqxazb/EAOwY7GG+rZV1rDWMt1axpEuBwVW0ZK6ojLKssZkV1hJU1paysKRU+r4qwprac9U3VbG4TFMfdfW1xcJzsaWVPr/BxoqOR3d0tbOtoYHNLHVvaG9jW2RTfp9ze38aqhiijNREWVhYzPxpmOBpm/qyyOBwNCypjeUgAx7JCBiKF9BT76Sr201taSHdpkM4SP13lYQZry5nfVM28hkr6qkvpihbRFimkvaSQjkiI7vJiBqrLGayJMlhZNmtZ9VPjtBIx6IgYdFTaLNS5ndS6HETtFvxaNR6dGrdWFbcZWtQyLGoZVo083uHotxkJOsyzdlRrXHl8EBoL7YJNtczvpDLkpaY4QJnXSl3YS0PYQ1PYS4VLSPcst+iImjWUaaVE9XLKNBLCslxKFGJqjSoazVrqtTI6zRr6rVoWOXUs9+hZ7dKy2qlgvVfNjoCOA0VGTlfYuVrv5pX2IJ8fjvDNkSjfHavjRzu7+NHeHv7p1Ai/uLGOD17ewi/fnOTfvnoMvn2eD7/zAv/6vev8y/+8AT95F378Lv/6D+/AB1/nNz//Jv/2q2/zmw+/w28+/A78+rvA9+DD7/JvH/wx/PyP4ZffgZ99Ff7+Tf71hy/yy7++zIf/+zS/+NP9/PiLG/nRvWX87Z2l/O+zQ3xnfydf29zMW8uquD0Y4oUOD+fbfVzoLOJEa5j99X52VLoYL7OzssTKaNjKSMjGsNfEgMtIt91Ip13YdWxxGKm16ik3qSk2qSkyqYlYddT47LRHgnSVh2kKeYg6jJTZ9JRadcLrbdVTaTdS5TARteopNmsIGDXYNYI906lT4DaosGtkuA0aAQhnFWePWSf8DditFDpseM1GbBpVXFk0KyTY1PKPQKPyIWD0GNV4ZxN7/RYdfosOj1GLTaPCKJeil4qFXUe5OA6PsX8/4zfjFNI4OCoL8n5rOI4sNwtFfg4aSQEGhRSnSUNLbRRFXiZmlRSdNB+TUoJNq8CilmFWCdfs1ikIWfTUBJy0RQppLfTR5HPS4LTSXxJkSU2UdW2N7BjsYryribHuJubXlNFZ5GMgWsSi+gp6y0P0lhexsreNTYsGWd3fwWhXC6v6Oxmb10t/TTlNRUF6q8rpj0ZYUFfF0pYmarwejHl5KLNmS9nzcpHn5iHJzUU0m6YqykyfVd4yZ4NY0hBlpiHOSp8NSslBlptNXmYaWalJpCY8R2rCc6QlJDychJqUSOrcueSlppGTlEjy08+Qm5FKWlIimRlppKenxqExKUVIqE9MnEvyrEU1JSGRpOfn3g+/mbWkfhQcH0xQ/W3wGLOwJs+9D7jpSXNJT5ob39OMBeQoC3LRSkVYtSp8VgOlbgeVfhdNkSDNpYV0lIXoLPHT7DbTG3SxIOxltCjAeEUpm2srGa8uZ6xasKsuKPbRX+hkXrGXBcU+FhT7GCkLszRaTH/IR53NRKlRS7FVh0+vwiQvwCgTYVfKsEqlccAXpQuvYVbC3IfAMTc1GVGmsJ8pzxFU4vzkZPKSkpBnZKDJzfn/iHvP8KoOa1sbcLcTQL333XvvvWprq3eKhIRERwgQvSM6ovfeO8bYxsaJbRy3NDtxEp8UXyeO0+tNnMTXaQbe78eSFmDnnpKT+50f85G091raS4UHvWuMOYawp5iXhawgW5jBqoySnCyKs4X01LKcbGR5OaiKBIXRLC3FJpfgkJXilBUTUsmIaZVElTIiMglRhYSIQopPVoqlJA99sbBH+UlwHFI/i9PTKUxN/TQ4PvZIOjWRnf96cGx4ke6mG0xufonJzS/R3fjip3coG15gfO0VYr4V5OeYuP/+R/5HwTE1NYX8gvz/6/NqjUosRD964tB/CxynzZgiHq/Vaf4l1/Dpc0fcM588d6jeY0htHALGh+8Cx755s8XrLC4sFKHx3wPHZPJO7YLRZPgvgeMQND788MNcu36VC5fPiLuNnwTHIaVx6I5XSsooERxtNrMIihlZmWRkZZKemSFMdhZFpaVi1YQv6CevqJAFi+fTO3cWhZJSiqRlFJQVUXCX0jhk8RwCxzKFhPOXzqDQqSiRl1GmkVOmkSM1qNC6zBg8LlFt1PvcGIM+zOEAawd7Ma9dv0qkvhpT0Icp6BOtqnKjAbXVIqap6l020aaqsZtRGHXI9Bq6pnVz8fGzdHR3IteqkSoVLF62SLSqDqmNQ/BYXFpE9+ROLj5+Tnz9M+dPEogEhARWnUqERpVBg1yturPj2DsNg1GD3WEmFr1jt21vb8VqM2A0adAb1BhNWgwmPfUt9XdsqSEfDp+LQOwOOJocFnQWA2qjFp3FgMFmwh24Y2W1uR3oHWb0DjM2v4ve+b2ibfba9aucu3iKxqZa7E4LdocZr8/JzJ4pbB5YRywawO4w4fQ5iFfHCSVCxKpiNI1tZOKUTrqmTqSiJoHDZRXGacFqM2KzGnHYBYB02y14HRZ8Tis+pxW3zYTdpMOsUwnR8xoFJq0SnVKKViFBp5SiV8nQKiRoFRL0KpkIjWpZmbB7M/gHzt3QKC8rFpNUh8BRsKkKllaDRonVYsDltOL1OIiE/TQ21NDd0cacaVPYs2kdhwbWs3fVUg73L+fCwDoubVnLgSVz2TF/JvtWzOPwmsV87ugeXrtwlBvH9/L6qYO8cmQPL+zZzhunj3Fj/x4uDazn9OZ1nNi6noNb1rJuWR/LF8xi5qQJTO9qY3rneKZ1jGNmVzvTJ4xjVtcEFs6czOJZU1kxZwZrF85ha/8yDm7byLHdWzmxeyuXDu7i1M7NHNqwmsMb+zm3a4ArB3dx9cAuruzbwaXtG3nm4C5eOLaPzx3ezXMHd/LS0X28fvoIXzp7jNdPHeTFQzt58dBOvnBsLzeOC/P5I3t4as8WruzYyIWBNZzZsJJzGwVYvLhxJRfWL+fc2qUcXdbH7vkz2D5nCrvnz+DAktnsXdjzKXBc1FwlgmNfdYxZiSDTo16mRHz0VESYUxmjtyLC7GSYBXUJljZWsbSxilVj6lnX3sLGjlbWtTWJsLipvYX14xpZ0STsRS6uT7KwNsHi+iTLWmpY3lrPoqYaZlfFmVERFtTEiIeuWIDJiTCTKsJ0J0JMjPrpigWYVB5iSkWE7niQ9rCHsUEP40Jexkf9tAbdNIfctCVCTKyO01EVY3xCgMY6n4N6v5OmkIcxsQATKqJ0VSeYUlvB1LokEytiNPtcVFmNVFoMVFnNJIx6ogY9UaMBr06NW6sSwdGsuAONZo1MtPa5TVrcJu2gqmgiYDXiNenwGLV4TToCVj0Rp5m4x0aF30l1UJikx0p92ENDyEVr1Ee1y0ij10qlVUuNRUutSUW9RUWdQUlSVUaFspQ6nYJGrYJ6ZRmNiiIm6KX0OrUs9htZ5tWx1CFnhUvOJp+SA+VGztRauNrq4cbEMF/vTfLdBdX8eHULv985iT8ens7Hl5fAjc3wlX3w1mFuf/c0/PgJ+M3n4fev8Jdfvwj/5w34+G1u/fVt+Pi73L79A27eeo9bt9/nFj/lJj8Dfgn8Aj7+Edz8CXz8Q/jLd+DPX4M/vcbt3z3H335+jg+/v5cPvrGe37++hD+8tJjfXp3NDw93840NLbyyqIbnesp5ckqEy90xznXEOTI2wrZaN6vLLSyMGJkbNjInbKE3bGOy5w44jrFoaLJoqTOrqTarqDApiBoVlFvUJO06atwmGvwOGgNOKh1GQjo5cbOGcouWpN1AtctMldNExaBNNaCX49YpMCpKcOgVmFVlOPQqzCopToMag7wUm1qOU6fCY9TjMxsJWM34zEZsaiW6shJ0ZcIf0yZ5GTa1HJtajkUpFc9zG4TxGlT4jGoCZq0YwBSwCpZnp054Tb1MAMch1VFeWohWIUEpKUYpKRYspdIysXBdXVbyKcVxKHVzSHEszs6gNDcLTVkhRZkpmFVSFEW5GORCqqtdpxQVdrdWCIcqd1poCHqFf2NBL20RP13xMPNaGljePoYVE8bS39XO/NZ6ptaU0x4P0hYL0FUpVJ2MLw8yvamWVT1TWDKlk76Oscwa18SscU1MbapjXHmEWq+Teq+LGruVZp+HCfE4MZMRdU4O8pxsMXSlNCeXkuwcCnMyKcjOEPsZhwKApINf89DXKcnPpSQni+y00aR+9lEyU0beozhmpqbc07eYMWrUYHBOBllpqXzm0ccYOXIkjz76KKNSRjMqZTQpaUJy6ughGEy509GYPpioerc99e65GxzvrvQY6oG8e/dxCByzUlLISh0lgmNeZpqwJ5ifi6K4AK20FKtWhc9qIOoSwLE5HmBsIsSEZISOeIDxPhtTo35mRf30lYdYWp1gWU0FiyvjLKqKM7+ynJlRH9MiHqaGXUwOOpke9jCnIsrcZIxJIR/NdhM1NiNRkwaPSoZZVoyhtAhtUT6KnEyKU0dRlJ5KQVoK+amjyR09kpyUkeSmjiI/PYXCzDRKcjKF38nsTIoy0ihIHU1hWspgomoesrws5IU5Yk/jkNI4dHOgJCtTSGTNzkSen4u+pBCLrAy7ogyXQkJIJaNCp6LKoKFCrSCplFOplhFXyfBJi7EU56AvzEKZn4k8PxN5YY4wgyE7JRkZYt/kp8DxkYdSiPnW0Fn3+X+Jkjin+1V2bvgmT5z9AV/4/E954Zmf8OqNn3PjuZ9w8cS7bOl/i1kdr9B5t/pYf52GxAGU0gQPPzTyfwwcJdIyWlqb/t1jWlqb7lHH/hlwfOwzj4nQsmf/zn/ZNXz63BGfmHvPffCBBxg+7M5O4xA4PjIIjw8MH4HBoBOPr6ur+U+B44KFfVy7fpWDR/bdY0n9r4Djgw8+KCaiWqymT0HjkNKo06tJTR0txD6npYjgaLdbyczOIisnm+zcHLJyssnMzhJ3GrPycpk2cyrXrl9lw8A6SqUSLj9xHovDRqGklIKyEiFRVVpC8V1zNzjWNlazYWAtpQoJpQoJEq0CiVYhguOQVVXnFQDSFPJjiQSpn3BHjZu/YjGuRAxjwCumqqosZgEeB5NUdU4rJq8Ts8+F1e9GYdQxbdB62t49gTKlnBK5lBKphIVLBWvn9FnTKS4tEsGxqEQI9SkqKUSpVzFn/mxRgT5+8jDKwQoOhU6FyqBBbdQiUylFcJwyrUtQG/0uImE/Tz59mWvXr9I3bxZWm2EwIEeDyawTwLG5jmvXr3L24imMdjNmpxVvxH9HUQx4hLoOiwGdxYDWrBfB8uzFUyj1aixeBya3DbPHjtljxx30sGzlUjFc6OSZo7i9DoIhLx6vgylTJzKwZT2hoIdwxEcg6idZnxRCcuIBKuuSNI1tpLapBqNZh91pwWIzYrEasNlNWMx6jAYNdpuJYMCD12XF67CI0GjRqzFplfeMXiVDp5RiUMsxqOXolFI08jI08jL0Kvmdu+CDd8aHLKpDEfLysmJxt/FueFTIy7AadTitJrweB6Ggl2gkQG1lgs62scyZOZVlc2dzbMdWjg5sYOviuWxfMIdjq5dydsNK9i+ew6GVC9i/cj4nN63ktcsn+e7zV3nzymleO3mAGwd28IUDu7mxbyeXNqzh0sB6LuwcYHf/EjaumM/mNUtZvWwBUyaOp6u9lSkdY5naOY7ZUyYye1InPRPbmdbeyoIZk1izYDbrFs1l7eI+Nq9czJ5Nazi4bSMHN6/h0KZ+jm9Zz+kdmzm9fSPndg3w+N7tXNq9laf37+ALZ47yxQsneOnEAT5/YCc3juzl1ZOHePXkId64cJw3L57gzUsn+dLZwTCfY3t47uB2Lg6s5sz6FRxfvZDjKxZydu1Sntiyhme2b+CpLWu5vGkVe/qms7V3Elt7J7Fv0SyOrpzPgSWz2Tqzi/7O1ntsqvPqE8yvLWduVVQExxnlIebWJJhfWyGC4+LGSla21rGipZaVrXWsbWtmfXsz/WPrWdNax4bxTWye0MqGCS1CAmtLLUsaKplXE2d+bTkLmypZ0FBFb3WcWVUx0YraHfczOREWADERojPmZ6zfQVvILcBjRZiu8iDjQm5a/UJFxfion2a/UwjpCLlpjXhpCrqo9zup8wkx/jUeG41BN61RP23lYTor40ytSzKjsZruynJaAx5qHRZqHRaSZqNga9KoiZqNeLR39hlFpXEQGIfK3x1GNR6zTgRHv8WA16QTOx2FZFXBolrhd5IMuKgKOKj026lwW6gLOEk6jNR5bSQtGho8FqosWmosauotGhrNKuqNgjW1RiOjQSejSSOjWS1hrLKULr2EXruKxW4Ny5xKVrjkbA7qOFhl43CFngt1Zp4Z5+blyWG+MSfJdxZV8aO1Tfxu7yRuXlrEzWur4LUd8N0z8KMr8NOnBGj88Itw823+9sc3uPnnt4Efwu33uXX7feBX3OSXfMyvgN9xk//NLX7HbX7H7Vu/htu/hb//DP72Htx8Bz5+G/78Gn/99RP88YdH+OP3tvLRtzbw4evL+OBz8/n52al8b2cbX1/bwpeWNfGF+fU8O6uaU+PDHGj1s7XGweqEicUxI/NjJubGbcyJ25kesNDtMdHu0NNkFgC7Ui8nYZRTbpIT0Uopt6ipchqocZuo89qo89qocpqImzVEBwN0ElYdlYNqb7lVR9SkJmhS49IrMSlLcRlVWNQS3CYtVo3Q32lSSvCadIPhRxZCditBmwWvyYBZIUNZKOxo6SXF9ySo2jVCHYdwU0FQFv0mjQiNYZuBiN1I1CHcgPBbDHiMwusOWVY1EmH30KxToZaVopQUCzfspGWiqqYuKxH2/e7acRwCx7K8O7ZGWWEe8sIcdNJiZAXZaMoK0UqK0MtKhHAftRynWkHApKfcaaHW56I1GqQ9GWdM0EtXMk5PYw2L28Ywt6mOaZXqeCUNAAAgAElEQVQxeqoTTIwHaA26GRPzM648SGPQRa3XRltFhJ6xjcxua2HuhDH0jG1kalMNXbUVtEaDtEQC1HqdxC0Ggko5YbWScrMJp1SCKjtbULKysshLGU1xZhZFmVkUZGeI6tvd4FgTjxBwWNFKSynJyaQwM53CzDtpqtlpgno3BGpDO4VD8Jg6chSpI0eRPpiWmpKSQnZ2NqNSRpOdm8NnR40UwXHUqM8yauRnSE0ZJQLo3eA4auRnGPnZxxj52ccYNfIzIjjeHYLzSXC8u+cxfbQAjTlpaeKO5tCeY0FGGqW52ciL8tFISrBqBRdEyG4k4TLTMqi0T6oU1gC6Ai5mJyLMivqZGw+ysDLGgmSUObEAs+NBZsVDTPY76CkPMCXkpNtrY1rITV9FjL7KONPCAca5rNTbTIR0cpzyMhxKCVa5BG1RPrKsdErTU8gbPZKCtBQKBwEyN3UUuamjKMhIHfx5pAlQny0kphZnpFGckYY0KxNZXg6SnAzBppqXQ1mOkMqan55KYWa6oDpmZlCcmUFpVgayvBx0xQVCeqpSglcloVyvotasp95soFanoVarpE6nokItIyAtxFSYha4gA0VeBrK8DAFSi4QOSVlejtgLWZj+D3Yc7xvxIFZdN+OrnvqnYLGzTlAWV87/Ms899SPef+8P/PLnH/H+D//Iyy/8lI3LvsblU+/y21/9mT/94S/88Q9/4Ufv/YEXrv2EtYvfYErLS3TWvcDExhcYV/c4NmM3jz2a8T8Gjtt2DPy7x6hUSq5dv8rFx8/904rjvAVzuHb9Kk89cwWNRv0vu4ZPn/tpcLz73BHDhjN82DAeHjGCh4YP58Fhw/jMffdT4QuwedVqHrrvfkYMG86q/uVcu36VvQd28dADDzJ82DAeeuDBfwiNKaPuJJva7FYRGocPHy6CSkZGxj3gmH5XqupDDz3EQw89xCOPPML6jULS5o5dWxk9euQ9ltRRoz6LVFpK75weMjPTycxMJz099R5wFBXGQdUxMzeHrLxccUqkEvFaFy1byOZtmwaBUUKZUk6pQkKRtISC0kLySwooLCuiRFaKTCFFoZLTv34lreObPwWOEr0StcOI1mlH43ag87rQDe43Ds3ug7uFn8OVc3iT5Rj8HnQuB2q7FaXZhMJkROe0onNaMQ52N85ftgBXJIBUpxaVY5PDhkwjJKqWyWUiOE6dOZUyaamoOs6YNU0EyRJZKaXyMpK1SRHCvCHfPamqcq0SpU7F5UFwHDO2cdDK6cDvc7Jn347B34mdOJwWbHYTeqMOlUaJWquhs7uDa9evsqJ/OWanFY1JR6zqjhJtsJlwBTwYbCZR6Rw7YSzXrl9l2aqlmJ1WrD4n85fNxx5w44kGcEf82PwuxkxoFa+7vqWOcDRAIOQlEHQTCnsJBT34/E4qKuPCDmPUTywZpa6hmtr6KsLRAHaHGYvVgN1hxmE3Y7UYMBo0GA0abFYjHrcdp82Iy27CaTNiM+uwGDVYjBrMBjVGnRK9Ro5WJUWjlKBVSdGpZWhVUlTyUhTSYlTSUpSDuzfywfS/IZXx7hkCxqE9R4W8DK1Ggdmkw+9zEQ75SJRHSMYjVCViTBjbzLTOdhbOnM7a+XPp753BqmldbJ3Xy77Ffeye38PuBbM4sGoBRzcs4/LuTSI4fuOp87x6Yj8vH97N87u38dUzx7i8eR1nN67l1NaNHN62nnUrFrBm1UIWL+hlxtQupk7qYHJnGzO62+md3MnMzjZmT+pk3uQuFk6bTP/8Xrb3L2P3xn5hNgvgeHTbBo5sXc/RLes4vm0D53Zv4erhPTx77ADPHjvAy2eP8eLJQzx/dC/PH9nDi4f3cOPIXl4+up9Xjh3gjYsn+Mr5Y7x56SRvXjrJqycP8MKhnTy7Z4ArW/t5YutaLm1eyalVCznfv4Rntm/guR2buLx2OaeWz2dP30w2z+xmoGcSu+bNZPucaWycPpE1E8exdGwDCxqqWNBQxcLGahY2VjOvJkFPeYiZ8SCzk1H6aitY1FTD/PpKZlfFWVCXZHGjkLi6sL6Cla11rJ/QyqaOsawbLwDklu7x7JjUzkDXOBbXJ1naXMvC+kp6KiLMKA8xKxllVjLKtPIgM5MxJsWCdEX8TCoPMa0yRncixPigixaPlTFeJy0+J2N9LsaHfUyIBRkf9tHksVNlMzAm6KXZ56LWbaPWbaPB56Qp4KYp4KbR76Ip5KPabafSbqLWbaM16KY9HmRyVTkzG6qZVF3O+KifaqeFmFFDRK8hrNcR1Opwq9V49RocehUmpQSdtBijokwMQjFp5Vi0cmx6JVadApNasC0GHWaiLhtBmwm/RYfPrCVg1RP32EgGXFT4nVQFHNSEXCS9Fmr9QkVEvc9OnUsIZqm3G2i062mx6Rnr0NNi0VGrlVOrLqNJJ6fdrKXDomaaXUevU8sSv5H+sIl1AQMb/Rp2xfQcq7ZyqsrA02OcvDgxwBenRXhrboJ3ltfy861t/OnkTP7+xBJu39gAbx2A9y7Cr67DH1+FP38V/vZ1+Ph7cPP73L71Prdv/4Sb/Iyb/Jpb/I6bfMAt/sQt/sRtPuQ2HwIfAn8anD/ArV8DP4Fb7/LxX97g7394gb/8+nE++vER/vzODm5+ewt/+eIqPrg2j1+cmc67e7p4s38MN/pqeWZGkkMtXnY3edhW72J9rYNllTbml5uZm7AzN+miJ+qk22dmrFVDvUlOjVFOpVFGzFBGSFOCT15EpVVLg8dCo9dKg99BtctM3KwZTFzVkLAZqHSaqbAbiVt0RMwaggYlbo0Um1qKTa/EbdLitejxmHVC/YZWgV2nxG8xEbCaCdos+C0mvHodDpUSs1SCrqwEbWkh6tICdNJiIYFXJRPVR8HCrCVoMxB3WSh3W4m7LEQdJsI2A2GbgYDpjt3ZaVBjUcvQyorRSksxKIQbdGqZEJwjKxT6DRXFQtCIrDBfhMg7k3PPyAvyUBTmoyzOE9UWZXEeelmJkBarkmGRlRE06an0uqjxOmkIemkK+UgO3myZEA/TWR5hYixET10VPXVVdIT9NHsdjIkFaAx7aI76aI76qPHZqXLbqfW5BACNhRhfEWNibSVddVWMiYepcFgI6FT41HI8chlumRRnmRRrSSnGwmJU+fkocvIpy8lFmpdPSXaOqDYW5WYJoFyUS1lhLkalDK20FHlRPqW5AngUZNwBr6Edx6Hdwbt3HAWATCN1dBqjR6aQMiqV1NR0UlPTSUlJEQMHhRkl1HEM2lKHVMQhUByaIeVwCBbFyo2RI8WOxqHJGDXqHutqRsposlNTyU5NFRXHoXCfvLQUirIyhM5CSQl2vYaQ04LfpCFm1dES8dGdjDEx6md6PMi8mgRzykP0lYeYlwgzzeegJ+JjQVWcOeUhesvD9MT8zIj56KuOMj3soa8iwvK6auYmokwPBWi2GqizGonplXhUMlxqGTaFFE1hHpLMNErTUyjOSKMoI+0exTE/PUXo1Rx8W5CRSklWBoXpqeSO+iyFaSkocnOQ5eVQmJZCWU4W0oJcSnIyKcgQAo6KsjIoyhqExuwsJDlZIjg6lBL8WiUhrYIGu5kmi55ms57xNjNtdgtjzAaqNHJC8mKc0kJMJUOVH1koinIH7bA5YqBPYXoa+akpnwbHYcOGIysupzV58b8MjV0NN1g444t8/un3+e1vPuLXv/w/fPWLv+KJcz/gwvH/xbY1X2dq60v0dr7My8//jK++/kv+7Ru/5X//9s/8/Kcf8oN3PuC5qz9m7cI3mNr6kmCXbfwcUe9yUkb+9/ce/xlwvHb9Ki634/96TLw8Jux8zb63ezElJeU/BMfhw4fT2SUEgDz97BMkKuL/0mv49LmfBse7zx2yqt4/bBiP3HcfDw0bxsgHHsSkUDKmto77BgExJztb3HWc0D7+jsX1H4DjvPlCKMrErg7uu+++e8Dx5BkhUEVv0ImP33///bSObRa/d6NGjeLhhx/mkUceIRoLi4+v27CawsJ8sROosKiAbTs3Y7WaRLXxbsXR5XKQlZMtKo1Zgypjdn4e2fl54vtz7rLiVtXXUCyTUKqQUaqQUSwrpaBMSE8dAsdSeRlypQytXsOFy2dQGzSUKiSUKaVIdcp7wFHncqD1OO/sOQ5Co87nJlRbKe4P7jywC3ssjNHrFs6x29DYrCgtBlRWASB75vXSNXMySosBre1OT2asshy5Vo1Mo0KmUjKwXajj6Jk9k+LSItQaFUUlhfSvW0U4GhTUUqUUqUpGmULCwPaNgqrrsOIN+9l/aDcLly1AY9Si0am5fPU8Tzx1Ca/Pid/nJBT04Pc5Gd/WIl5DdW0Sq82I3qhDrVWhM+hZtXYlTz1zhVhlOWanFYPNRDhxZ4fR7LRiclgEZVOjQK4VqkQev3qRWGUcm9+F3mFm47aNNI9vxRsL4ouH8MVDRJIR9h0SwLu2qZZwNIAv4MbndxIKe4lFA0RjATw+J/6Ij2hFhHhljHgigj/oweG0YLboMZl1WMx6UWnUahTotEpMRi02qxGLUYPNrMM62A1pNqhFeDTpVffAo04tw6BVYNQp0allqBVlIjDKBhP/ZKVF4gx1j0lLCikrLRRVR6mkGJVSitGgwWLW43Hb8ftcJMojNNRUMqaxlukTJzBrUgdzuztZPH0SS6dOZN2sqRxctZgT61ZwYGkfexb2snNxL0fWLuHK3gFevXSCbz57ia9ePskrg0mlXz51hDcvnOHazu1c3LqJU9s3sWP9cpYt6qWvbwa9s6YxeVIHUyd1MGliGzO7O5nXM4V50yaxeNZ01i2cx6ali9ixZjl7N/azZ9Ma9g2s4/CuAU7t38mxnZs4vGUdBzas4uDG1ZzesYmnju3nxrkTvHzxNF+5co7XL57ildOHuXF8PzeO7OWlo/t45dgBXj95mK9dPsUbF0/wjSfO8vZTF/jyuaM8f2g7T+9Yz6WNKzi/bilPbFrFU1vW8PTWtTyzdT2Pr1vB8UVzONA3g91zZ7BpRhcDPZPYNnsqm2Z0sXZyO2u7xrO6YwyLm2tZ2FjN/PpK5tUlmVMZY2Y8SE95iLlVcabHg/TVVtBXW8Gc6nIW1leysL6S+bXlLKhLsGpMPWvbmtnQ3srGCcKu4/YpExjoGMOqljrmVsVFYJweDzI9HmRaeZDpiZCw15iIMDHqpyPsFWyqSUFtbA97GOt3CKAY9TM+7KMtFqAjHqI9HmRMyEOj106jx0Gd00qVw0yVw0y100KNy0q100Kl3US12061206Vw0rSZqTebaUtFqA7GWNSZZzOighjw16qHGbCBhU+lRKvWolPo8Gt1QgqkUGNXafEpBbsqXaDCptRjdWgEj+2G1RYdQqcBjUBu4mww0LAaiTqshB2mESbatxjI+a2kvBYqPLZRWhsCrpoCbho9tpo9tpo9doY53MwxmFkrENPs1lLrVZOnaqMZq2ccQYlEwwKetwmFvrMrI052V7pYU+Vm0M1Ls40B3iqI8qVRhsvtHt5dXKQL8+I8I0FFfyvNfX8fM8E/niul48/txq+tB2+dxp+/jR88JIAjX9/i1sff3sQGH/G7du/4Ba/5ja/4xYfcJsPucVH3OYvg/M3bvM34C93zYdw+wPgN9y+9T4f/+3f+Pufv8zND1/k1m8vc/unx+D9A/DWJj78/GJ+cXYG7+yawJdXNPBCb5KnpyW4NKWSYx1xdrUGWF/vYkmlhTlxIz0RAzOjFiYHjUxwa2m1KKg1SKkyykgYpQI46kuIaKVU2/UiONb77CTtBlFpjJm1lFv1VNiNJBxG4jY9YZMav06OZxAOrTqFkJyqVWDVyMUKDqdBTcBqFu2pboMOp1qFVS7DJCkTwFFShFZShEkpwa5TYtcoxB1Hl16Nz6zFP2hNDVn1BC26e1THmMNKxGYmYDWKqqNOKiiOerlEdHtopaUoSwpRFBegKi1CXVKMsqgQSX6u0G04mEIpL7p3FIXCDCkt6tIC9DIhLdauEQKhnGoFIbOBCreDao+DWp+LOp+LSqeVBp+TrmScydUVTKmuYGZDNZOryhkf8NDkdVLrdwz+rjup9rsod1qI2U2UOy3EHWYSLitVPgFG60Jekk4rfq0Sh6wUu7QEj0KOSybFLpViKS1FV1iEKj8faU4epdk5lGTnUJyVfQ84luQLqbOlRYJ1cyggp2RwB7IoK4O8zDRyM+4A2JAFdKjDMTM1RQC2lFTSUzPEGQLH1NRUUlNT7wHHlLv2GYeUw1EjP3PPfBIcRbVx5Egx2fXu+SQ4DqWqDl33EAAXZKRRlpeDsqQQg0KKw6AlYDcRd1mocpkZHxVuzHUFXMyI+FlYXc6SmgR95SGW11cyOx5kWsjNzKiPnpifORVRemKC62ROZZhZUT8LquIsq61iQVWCvmSCdredpE5FVKvEp1HgVEkxlhWjyM2iLCOV4owUijPTKc5MpzA9lfzU0RRkpIp7p3eSbgVwHLKqlmZloMoX6jHyU0dTmi3spxZnZ4ihOp8ER3l+LrriAqyyElxqGUG9mphRwzifi66Ah6khP1OCPrrcTtrsFhrNOqqNalxlBRgHdxyVhdkoCvOFHcqsTIozMyhISyU/NeUfg+Pw4SMYPbKQ6uB+Qfn7T0LjtLFfYNemb/L+D/7An/74V7779u85eeB7HNzxNptXfY19W77Fyr4v01H7Ah21L7Bvy7c4sf87PH35PR4/+y5feuVXvPrSzwftrD/i0M5/o2/Sa3Q33aC7+UUqQ9vITFVw330P/f8OjleevEiyMsEnU0uLS4o5c/4ER48fZPToUfc8d3fBfWNzAw899KD43EMPPYTT5WDbDqG4/vCxA5jMxn/5NXzy3PtG3M/wu8Dxk+eOGDHirh3H4dw/bBgPDhPsqqmPPMojg+ri8GHDyM7MZM++nUJhfE3Vp6yqjzz0MNOmC3ubnZ0ThMfvAscRI0Ywb4EAlbv37sBiNWOzW1m2Ygm1ddXi966ru5N4Isajjwp21NVrlovPXX36Mtt3DbB1+yaeeOoSs+f2kJaWQnp6KhkZaWRlZXDh8tnBn0E9OXm5ZObmiEpjdn4eOQX5IjjmFhei1Gu4eu1xTp87QYlcSplSPqg2yihVSAS7qqSYIomg1JUpJMgUUlrGNLJm/WokSqmgNqpkyPQqAR71SlR2A2q7FfVg+I3G7UDptKF02tB4nBgCXirHNnH+0hlh5/TUEZonjEfjsKG2WlBbLUgNGuxBLyvWrWTm3B50dgsKoxCKc/jEQcFmeuowja1NjJ8wnu27trJzrxCAs+/QbnrnziRZlRDB8fCxAxhMejFNVaqScejofrbs2IxEKaV7Wrf4va6sTWJzmHnqmSv0zevF7bIRCnqIRvyEA258bhvr1q/i2vWrHDtxkGDIg8GkR6NTEyuPcfXpy/TMmSHaVJ1+N/7Ind3IGb3T0VuN6CwGlHo1XVMn8sTTlxnXMQ5XwIPV58TidTCwc4ATZ49R0VhDIBEhWBElXh3nxJmj7Du0h1gyKoKj1+cgEHQTjvgIR3y4PHb8ER+x8jDReAif34XNbsJs0mE26USFUa9TodUoUKtkaNRydHqVAG4GLTaTHptJj8Wg/dTHZr0Gg0YpVmuYdGrMeg1GrQqdSi6Co7S4QJi7YHGoxLq0ME8ssi4tKUAqKUarUWAx67E7zLg9djxuOxWJKGOa6+gc30rPpInMmNjGnK4O+jrbmD9xPAPzZnF+2wYhcXT9Ko6sXMzeJXM4tXkVTx/awcsXjvGVK6d4/cJRvnjmKG9dPsubF87w+uljPLN3F5d2buH0rgEGVi1h5ZJ59PZOoW9uDz0zpzKnZzo90ycxb+Y0VizoY0VfL6sXzGVg+RK2r17BrnUr2buxnwNbN3B8zzZOHdzBmUM7ObpDsKvuXbuc/etXcnbXAM+eOsxrj5/jS1cv8vLZY9w4dZjnD+/jcwcFtfG1U4d588IpvvH4Ob7z9ON864kLvHP9Cj988RpvP3mOV47v5XO7N/PU1tU8va2fz+3awPN7NvHMtjVc6l/C8YW9HJo7nUN9M9nRO5UN0zpZP7WD9VM7WNnewpIx9axoa2bVhFaWjWlgUVMN8+qSzK6KMysRpqc8xJzKGAvqksyvr2Rpaz2Lm2uZV5dkQV2SeTUJZiejzK2Ks2pMPavG1LOytY4145vY2t3OjimdbGhvZVFdBUtb65lbV0FPZZyeyjjTysN0BD1MCLjpjgZEcJwQ8jExFmJSIkp3eYTOaJC2iF+woobcNHrt1PvsNHmdNPic1LptVDstVDstVDnMVNotVDmsVDttVDmsVFiFOo2IXkfSZqbGbqXSYqDRbaM7GWNmQyXT6ypoj/tpCbhI2owEtHKhIFouwaFS4tRpMCvlWLUqbDo1Fo0Ss1rY67Xo1Vj0agxqOVaDBqdRh8OgxWXQ4beaCdmtQhiO3SjaDuMuC3GXibjLRNJjpSbgpNorVHA0+G1Cl6DfwVi/g3E+B+O9Aji2WvU0GFTUaGTUq2UCOOoUtGtlTDWr6XPq6A9b2F7hYn+1m+MNHh4fH+X57iRfnVXDvy1o5HtLG3lnZRPvbxrLT3a088sjk/jdpT4+er6fv351J7x7Fn71HPzpS3DzbeAdbvMe8Etu8RvBgsoHg4rin4G/An8HPgZu3TUfD87fB4/5cNC++itufvwe3PwufPw1+OgG/P4J+PFRbn1zC3/4/CJ+cnIK3xpo5eX5Sa5PjXC1O8rJjgh7Wn1sqLGxrMLIvJiOmWEtU4IapoQMTAoY6PDoGGtT0WCWUW2QkjRKSBilxI0SyvUKKs0aqu166lwm6t1WEiaNuN8YM2uJGNXELAYSdjPlNhMBowafXoXfJHRyOvQqAfoGlUarRo5dqxZ+1hYTXpMBl16LXaPCrJBhlEkwSCToJcKeoFFRhk2rwGXUYNMqMMhLMcqE/cih3UbRqmrSEjLrCFv0RG0COIatJoJmA26DBotahl5Wgk5eglElwaCQopdLhN3H4gIUhfmoigtRFRWIO2GS/FxkhfkoigtRlRYNgmWRcFxxobA/VpCNsjhPvC6nToVLryZg0hN3WKlwO6j0umgM+YQJemmJBGiNBumuqWRaYw0zGmqYXl9NR3mEFp+LRr+LpMdO2GEi5rASd9oImg34jTrxrVurwqvXEDTpCZj0uDVKTGXF6Iry0RcXYJPJsEgkmEpL0RYVosrPR5KdTWlmNkUZmRRmZFKUmUVhTqaw55iTSWFuFsUF2ZQU3gnHuTN3wHEomXQIHDNHjxbBUbCpfpbU0Smkp6aRmZ5BRlo6aSmppIwafSc9NSWVtJTUe0JwUlNGkZY6+p7dxk/WbIgw+A9gUawGGT36HnAcsqreDY5ZqaPISh1FfnrqoD25GINCikWjxGlQE7XpSdoNjA94mJ6I0Fsepi8eYX55mN6Ql8WVMTZMaGFJQyWTg06hniPspq+6nFmJMLMSQfqqYyyqSbCsoYqlNZWsqK9hWUMdHV43MYWMmE5FyKDBrihDU5hHWXa6WGFRlJFOcWYGRRnpwgymv5bkZInwl5+eeuf5tDRkubloCguR5eaSlzKKoqx08fghcCzMFD5XSZYQkKMqKsAql+DWCDd8wiY1lXYT7X4hBXZWeZQ5iThzEnF64hE6vE7qLDqshdno8zPvAceyvGyKMzMoTM8gLyWVvJRU8lP/gVV1+PD7GDH8ftzGBbRXP/efgsbZE1/l4ol3ef8Hf+T773zAl1/5BVv732Jg1dfZt+VtlvR8iT2bvsn8Ka/TOWhnnTfldS6deZddG9/i8O5vc2TXt7n+5Ps8dfE9Lp/6X1w+8y7H932HxTO/KMBj4w3qYgfIyzb/06E5/ww4rl6zgnFtY9i+cwunzhxj0ZL5zJw1nTXrV/PktcdZsWopqQKBM2zYMPR6LW3t48R6gqF5+tknOHP+BCfPHOX8xdPs3ruD3jk9OJz2T8Hgf/ca/v1zFzBz1gzWrO//1Ln33Sd8f4YPguODI4aLltX7Bx8bPmwYD9x3P48+/AgP3H8/bW1jOX3uOHv27aSru5OxY1uY1TuTU2ePs2XbRvR6rQiTd0PjiBEjyMrK5Ojxg/cEnDhdDjIyMwaDWk7Q2TWBwsICHn1UCL9JS0th9twe0Zo4ZPGdNXsGmZnpZGSkkZmZTmVVgo2b14nHXLpyjp7ZM5CrlWTkZJOZm3MPOGbn55FTVEBOUQEbNq9jWs800aI6NBKVAI8lstJ79hxLJSWs3bCa+uZ6JEqpoDaq5SiMGmR6lQiOCosJpUOAR5XThtxuQeGwonY70Ps96P0evJXlLF+3isevXhy87vPs2reTbbu2cuTkIXbv30VNawMGt10ExzKNklBFjAuXz4hf7+atG9GbTdQ1CqE0Tzx1iXHtY0Wrav/aFZw5f4JzF0/RO7eHju52tu4cYGD7JrQmHTK1HIfPxbmLpwWQPXmIbTsHWLpiES6nFZ9XUBsjYR+xsI9I0EMw4GbJ0vlcffoyFy6fZcXqZfSvW8nJM8fo7O5EP7i/aHZaCcbDWFw2mse3sOfALvE1Vq5dwc6929hzYCflVQncQS++SACn340r7GPb7i1cePwsF6+cZVn/UnoXzGbvwV3sObCTmoZqYskosfIwkViQcMRHMOTBH3Dh9TkEoAx78fpduDx2nC6rCI5DYGjSqdFplWjUcjRqOVqNQqgU0auEZFWzAbvZgNWow2LQYjXqsBp1mPXC+QaNUuxlNGpVIjhqlbL/UHEsKcilOD+HosJcERxl0hK0GgVWi0FIUvW78HgdVCSitDbVMqGlkcltrXQ21zJ/ciezJ7Qyf+I4dizu4+KOTVzds5Vzm9ZwvH8Zx1Yv5tL29Tx7aCfPnzrAy2cP8cq5w3z50in+7dkrfO3yOT5/aC9P7d3JxZ1bObVjCxuXL2T96qXMnTOTvnm99M6ewYK5vcyf3cPKhfPY0r+KjcuXsnHJQravXsGO/pWi4nhi93OkJRMAACAASURBVFbOH9nHqQPbObBtHYe3refApn72r1/JkYG1XNq/g+fOHOXli6d56fxJXj1/gi+cOcoXThzm1dPHeOvKOd557knee/4Z3nv+Gb577Qpfv3SGt588z3ufe5LvPX2RN84e4eUjO3hh72ZePbKTlw5s5fk9m3hqYBWnl/YJ0Dh3Oofnz2Tn7GmsmzKB/u7xrOwcw8LmGubWVbCgqZpFLbUsaaljYWM1fbUVgoU0EWZ2Msr82goWN1bTP2EMq9tbWdxcy5zqcvqqy8WgnDmVMZY317C4PsmCmnKWNFSybnwzW7raWN/WwtLGKuHzVsWYURFlejLGtIooU8rDTKuIMrMmwdRklO54kM5okK54mEmJKJMSUbriYTriIcZEfTQGXdR5bVS7LdS6bdR4BGhMOkxUWA0kbUYq7RaqnTZqXIK6mLAYiRl1BNQqEkYjVVYzNTYTLT4Xkyrj9DRW0dNYRVvMR73PKgQ8qCVYZWWYpaVYlAIcmFRyzGoFZrVC3OE1qOViONQ/AkefxUTYYSPssBCyCOBY7raS8Ngod5spd5up9NqoDbqo8lio8Vhp8Nto9QtF6mP9DlrdVprtJhrNGup0CqpUEpKKUmoUZTSoJLSqZYxTlTFZr2CuTUN/wMS2mJ29FXaO1bq4PCbMcx1Rvr2wlfdXt/GLzV38ds8UPjw5hz9fWsBfry3h719Yx0evb+av3zrArfcvw29egA+/Cje/B7zPbX7GbX57FzB+9GlgvM29cw9ACvB4mw+5dfv33L79C+DHwDvw1y/DB9e5+e5hPvrqRn59rY93j3TytbX1vDgnzrVJQR7vDHGoxcO2ehvrqkysrDKxtMrKgkoLsyuszErYmOw3MNGjp82ppcksp9YgpUJXSkJXRlxfRkwnIa6TU25UUuMwUO+2Um5UE9BIiZs1hA1CV2NQryZqMxK1GfHphTTVsE3YVXUZNbhNWnGP1aFXYdeqceg0gsqo02BTK7Eo5ZjkUowyCfoyIQVVLy3DqCgTYFOnxKySopMWY5CWYFFKcailuHUK/CYNYZtBvIawRU/Yosdv1OG5K6DJopQK4Kkow6yRoZdL0MmEvUd5Ub5oPVUU5CHJzRZSJ/NykBbkoSguRFkyOEUFKIsKUBUL7yuKctGUFWKSl+HQKnHp1bgNGtwaJRGriYjVRNhipMotWE2r3XZaIgHGJ6J0VCWYVC/U3XTXVDAuFhRt4uUuO36LQUwYHqq0cWtVuDRKbAopdqUMh0qOXSnDJClBXZCLIjcLVX4O6kEIVhTkIc3NpjQzk6KMdArS0slLTaMgPYOizCyKcoUpGILHvEyKC7JFYCzKSh+cDAoy0kRgFGfQqnp3ME7aqJGkjBotwmN6ahqpo1NIGTVafHxo7k5LvRscP2ld/eRkpaSItlRxr/EucPxkHUdWSso94ThiSM4gOGokJRgUUsxqYY82btPT7LczsybB8tZ6VtTXsDQZZ0kiypJElP6mGrZPmcDy1lomhV20e8x0BR30VsYG/x8QnCUrWmpZ3VrP8toq1rQ0s6y+gTE2CxVqJQmjlohRi1lWjCwvi7LsdMqyMweVxjQRCgvTBaVwCN6HdhVzU0eTn5pCYXoaJRkZKPLz0RYVIc3JIS9F2IccgsyCjDTxvKIsQW0szc5EXZCPTSHFpZbhVEkJGpRUu8yM9wqK48xYmMV1NWyY0Mba9nFMi4VIaBQYczLQ5KShKshCXSzcdJHk51KcmUVhega5o1P+A3AccT8FWS6aYuf+w/CbeZNe48mL7/GDd/7At77+G9744q+49vgP2bbm61w5930O7fo2e7e8zbmj77Bu8RvMnfQaM9tfYeaEl3n2iffp7XqZi6fepX/hGxzf9x2ePP8Dzh19h+P7v8Oxfd/hyO5vs7jnS3Q33mBiwwvUxQ9QnO/igQce/X8OjiNHfpaMjHTx49TUFOwOG5FoSACcu577fzX/nWv45LlpqWk4HHai0TAul/POc8MHZ8TwO2A3bDj3jRjGQ/eN4OH77+PBEcNFO+r9I+7j4QcfEnciH7j/flFdHJqVq5Z9yrb6SXAcMWIEjz76KA6HDZvdymc+8xgPPPAAjz32GE6Xg0ceeUTcb3zssTuJqWlpKZSWFROOBIlEQ5RJSkhPTxWVxqEdx6HJysogKyeTrJxsMgZnCBxzCwvILSwgpyCfrII8imUSLlw+g95ipEhaJsKjVK28R3Ec6nEsKBVCZqprk8jUciRKqaA2ahT3gKPSpkdls6ByCgE5Wo8TtdshVnIYgz70g4E5tmgIWyREsrGeMRPbaevupHFcK55YEKPHgdXnxuJ1YXTZ0VhNKPVapGolCp2GUDyC3eVAqlRQIpVQUFKM1W5FrVHds+Oo0akolZRgtpqoqqukaUwTwVgIuUYhdjkqdCoMNiNN45oZ3zGeYNiH02EhGPAQjQSIR/xEQ16iIS+xsA+H1YDFrMPlstLUUse4tjFUVldisJgx223oLQb0FgNmh4VgLITZYcHpc2Gym3H5XNQ21dI0tgl/2IdKr8ZkNxOIBokkovijQVxhH1UttVQ01VA7tonOaV1M7Z3GmI4xlNeUk6guJ14Zo7wiKkwiTDQWEOExFPHj9bvEHUyH3YzdZsJq1GHUqkRw1KsV6FRy0aqq06vQ6VWYdGpRaTRqVRi1wmMmnRqDRnkPOGoUUvRqhag2ahRSFGXFyEoK71Ech0ZSXEBxfo4wRXmUlhQgKStCLisV9hstepxuB76AF5/fRUUiSlN9FWPra+hoqaetvpK+7gnMntDKsmkT2bdyMWcG1nJqUz9HVi/hwNL5nFizlCs7NnLtwHaeO7KbF07v56Vzh3jtwnHefPI8bz5xgeeO7OXJ/bs4v2srR7ZuZO3i+axfvZw5s2fQM2saU6d1M3fWDBb1zWbT6pXs3zrAzvVr2dG/mkMDGzm8ZROHt2zg0NYNnNi9lTMHd3NszwB7B/o5vmszR7dt4NDAWk5s38jjB3dx/fQRnj99lOvHD/L6xVO8fvEUX710lm8+9TjvvfgsP37pc7z77FW+fuEUb5w9zksHd/OFQ7v4+rnjfOvyKb556SRfO3eYLx/fzVdO7OGF3Ru4vq2fpzev4NyKeRxbMJNDc6ezc8ZEds+dwdrJ7azoaGVZezMLm2voq08yr0HoTuyrrWBuTYLeyhgzE2FmJcLMqYwxv7aCRQ1VLG6uZ0FDDT0VEabHg8yuiguTjNJXXc6ShmoW1grguKiuglUtdawb30z/mAaWNVUzPRESYbEr4qcr4mdqMsqM6gqmVyWYUhGjKx4WwXHo/bZIgLZokDqfgyqPlaTDRMJhpMJupNxuoNyqJ2rRkrCZqLCbSTosVDqtJB0Wyq1GIkYtIa2KmE5HXKsjoddRZzXR6nHSHvLRnQgxuSpGW8xHjdtESK/EqSrDphis21DJsWhU2IxaMQBKr5IJwKhTYtAq0GvkovroMGix6zU49Vq8ZiMRp524x0HcaSPpE/YZq4NOIRDHayXptVDps4pW1daIm/aoT6gaCbhodZlosGqpN2qoVstJyEopl5ZQKS2mVl5Co7yUMYoSurUyZltUrPDoWO/TszWgYV9Mz6lqG5cbHbzSHeat2ZW8s7KFn+2YyEfnF8ALa+Er2+Gdo/D9E/CzK/C7F+DDL8Ff3oab3+cmP+Emv+Y2H3D79p8E6+ntv8Gtv8PtQWC8W2j8h+B4LzzC74FfAe/BR2/Cbz7Hn797lD99aRO/fKqPd4908db6Rl7uS/DspBBXOkIcGeNhV7OLgQYHGxqd9Ne7WVJlY3bczIyoiW6Xhk6nljarmmaTjBptGZWaEio0JSR0ZSQNchIGJRVGFfVOE00+B0mLjqBWRsykJmIUbKkBnYqwRU/IbMCtVQkJouZBcNSrxWAbh1aNVaXAopRjVSnE900K2eDIMcpl6KUSNKXF6KVlQgfiUB+itBitpEgER5uyDKdGhtcgJJYOgWPk/2PvvaPjKsx175hOAthWm95729O7RjPSzKh3ybLk3qtcccG994q7jbuNC2BKDMb0GghJIAmEACEEQkg9ISE3OeSE2P7dP/bMWE5Iufeu71v3+9bxWq81e8+eYi8tW795nvd5gh6q/AJJj4OEYCPmshB1mq8FR7t422PR4zLoRBhUKwuglbfc6WSSgmXVkhuTQoZJISvAYz7Ex2vWE7SbC/AYshhJeQVSXoGkx0VNxE9tNEBjLMTgbCVDajMMzlbSU5NmREMNw+ur6amuoiudpKMyQTroK/yd+a1mBIMOj8lA0G4l5LAVQDtfW+LQKjHKStGVFaGXFIvwKxerF9RlJWI9RlFxYdSlZagkEjQyGRq5BKW0FKWsBJW8FI1SDAHSyyVoJCU5W2QxiuKBV0Nx+t+GpEhMTpUWFRXSUPPW0L8Ft9KBAwrXDLz9tsJ9hYqNPun2eXjMP8+XTV9wzMNjIeF1wN8/ti84Sor6F0J+1GUlmNVKXCY9PruFkCCCf33Yw9jaShb2dLKyZxCLG+uZnSxnfqaS1R3NrB8q9vDOa6tjfCbOqGSEkRVhJtdWMq0+U/i3fvGgVpZ1tbOkpYU1Pd3c1dxCh9tNi9tDvc9D0mFH0KowSMvQ52oyRNWuuBBgoy65qhSqSouRDeyPuqwE2cD+KAYOQF1SjEEiwa5WI2i1GKVSlEUDr7GmKsvKUJSWoi7LVZDIZeilZdgUcrwGLUGzjpBRS9JpFnfgyyOMScaZWV/DquFD2Dl1MhvHjWZcVYqkXo1XVoqgKMWpkYn7yDoNJoUcTWkZyoGlyAYMRD6wCGXxl/Q45sHx1psHUhlczqjWf5yuOmXIcxzY/hbffuVXPPfEz3jp2U94+vGf8tiDH3LPjh/w+CMf8fDZDzh95D2efuxjTh95lz1bvseOdd9l88rXefXFX7Bt7RucOfou9514nwPb3+LZxz/msQd/wvlzP+GBe9/nwdM/5vSR95gx+kUxfKfjSVqrd6NXp7jpptv+HwXH/79NvscxP4X7+l2dftdfx/U33kC/fv0K6mN+brz+Bm68/obC8e1fu40brruegf0H0O8rX6GltYmHcuma5y88RDwe/ZfgeP3113PDDTcU5sYbbyzMTTfdxM0335yzqYpBOAMH9i8AYklJUWGXsaSkqACJUmkZUmmZCIz5Y7kEac6m2hcalVoNSq0GhUaNRKVg8NBu1mxYhcZkuAYczU7734FjwbJq0BZCZvoqjhaPA5NgwyBYsQYFbEE/tkjw6p5jTmXMjysRw52r6xASMZyRELagX6ziCIew+t24IgG8sTDeWBh3JHgNOBbUUYsZvdmE1mhArdehzU0eGvNjMOkxWYwFULQJ9oJtNd/jmK/i8AS9uAQbsWiQ2po0TY211NdUkU7FqayIUlkRJRxwE/CKdk+P14nH40HwuHH7ffjDIfyRAL6wH2/IRygexhvyEYgG8YZ8CH43ZocFm2DH7nbg9LrwRwIkqipIZStJpJPiPmNLHbUdTVS3NZBurCHdWENNcw31bfU0tNYXrKrpbIpMNkk6UyEG5KQTxMrD4p5jKk6iIkosGiQY8BRspl6XHY/ThmC3iLDnsCC4bLgEcfIgmAfFvKLodzuvAUiXzVywq+ah0WExYtapCz1iBrUCg0ZZGL1aUQBHnVZZSFW1WgwILpuY9BoJEk+Vk6wsp6Gxhs62RnraGxnT087YrlZmjOph7rjhbJo/kyObVnN80yoOrFjI3sVz2TF/JkdXLuTB7et5bN92Hj+4k2fu3c/zZw7y3OlDPH/mMC+cOcaFQ3t4cM8Ozuzcyr4Na1m7aD5rli9m3p3TmTmrl8lTxjNrZi9LF8xj27o13LNtG3vWr2PvunUc2bKJ49u3cvTuzRzauoEDW9ZxaPtGju3dyr337ODefds5sWsLR7Zv4NiOTTywfwePHb+Hp04e5uKxe3j2xEFeOnOM1x88yzsXz/Pxc0/w4dMX+M7pY1y4exPP7t/Jo9s28Pj2Dbx0cDdvnDnCu18/zfvnT/P2uWO8fu9+ntyxlkc3L+eRDUs4uXg2h+f1cnBOLzumjmPb9IksHdXN/J425nW3MreziTvbG5jdVs+M5hp669KFHcTJ1amroTjNtaIltamOGY21TKmpLCSszmyqKfR5zW9tYEF7E0u6WljW3cbKng6WdbWyqL2ReS21TK3P0ttUy6S6DCNTcYYlo4zJJhlXk2ZUOsmoTIoRVRWMqKoo3B5SEWNQeYRBiSi1QTeZoBhYkvY5SPscVHntVHpspNxWGqJBGmMhmmIhGqNB6kI+qv1uqtwOUg4r1YJA2manxmGnNeCluzzK8MoEo6uTTGjIMDyToCnqoVKwEneaCDut+J1mPA4rXqeNoMeJ227GYdaLFTNOCx6XtRAClbeshgRx8uCYjoSojoepjgRpqIjQmo5fO1VRWiojdKSiDE6XMyybYES2QtztTITpinjo9DvpDvvo8Ijw2GQ302o1024z0e0wM1KwMNnnYG7UzYqkVwTHpIM9GYHjzSEeaA/z1LByXplUxetzGnlnTRe/ODSF//HIAr54eT28vQ8+OQ2/fRT+9AL8+Ttc+eJtca+RX3GF310LjVe+gMuX4PIVuPSPwJEvAcertlX4LVz+CP74Pfj1M/zl3RP86dWt/PrrC/jw8CTe2jSUb9zVzMVJNTw8Os29o9IcGJ5iR08Fm7oTrG6PsqAhwPSMwNSUmwlxB+MiDkaHXAz12xjstdLhtdDht9IesNMRcdMW8dIa9tAZDzA4FaMl4iPjsZHx2qkJCKR9DlJeJ5U+lxiGZLcQsVsoFxwkAx6igl3s77QY8FlM+CwmgnYrEZejAD4esxGf1YzfZsVnteA2GXHoNLhMehxGNTa9EqtOgUOvEnceLYaC4hi2G68qjx5Hwaqan5TXScJjJy5YCTkseM0igLrNV3coHTpNQWm0qZVYlHIMMkkBHPOW1TwwGuVSDDIJNo1KfJ96dQEc/VYjQbu44xhzWEl5Bar8HtIBLzURP/XxEC2JKIOzlXRUJgphN51VFQxKJ+murmJwtpKmijhJr5gw6zbqcRv1OHUaPCYDYaedqODEYzLg0mtxaJXY1HJM8jLUpQNQFd2BunQAGnkZKnlpoXZCXlKCsrjPlIngqJKIyaoqWVkBGrUqaaGOQyMpyQWyFKEoHnhNOE4eHGXF4m5j32TVsqKB19R1yIpFK2vJgP6FfcU8OBblA3KKBhTgsaR4YAE2+07+ufsG4fRVGvPTN6in745jPhSnbx1HX3AMu8U050GVMcbXVjGnpY6VXR1s6OpgaW01s+MRZiairBzUwtKuZibXVDAmE2N0Os6wihBjMuVMqkkxIZ1gYlU5c5vruKulgUVNTawY1MWMbA2dHg/NHg9Zl4OwyYBNIUUvKUWbg0N1mWhTzVdmaEpLvhQc84qjtqwUo1SKU6vFrdNhksmueYxWWoZaKr0GHM1KBQaZBItMilOtwKdVEjAoSdiN1PmctAfdjKyIMruxjuVDBrNySDcz62toFZyE5WX4FRI8KhlunRq3UY9Dp8Ugk4vQeEcR8oFFhQ8p/iE49ut3PTp5iu66B/4hOPYOf579W9/igZPvc+rQu5w68i73nfwR506+z+YVb7Bj/fc4vPuHLJn5TQ7tepv1S77NnRNeYMmsV9m84g1e+8Yv2Lf1+zz+8E84/8AHnD32Hq88/3NeeeEXfPPFX/Gdb/6al577OacOv8uMUS8UXndU2xM0Z3LweOPX/hsc/xfA8fp/AY5f6fcVvpKDxxtuup4bb7yem266gVtuEfcbb735Fm69+ZZrgDKvPF7f7zpMRiM7dm4tJLWazaZ/CI59ofFvgTE/t956aw4a+9O//+0UFQ24JjU1D46lpcUFtTEPjvmRy6XIlTJkufTUvuCo0KiRa9XINCo0JgNHjt1Dpr4ajclwdcfRacPosmOwmdBZDNeAY96qqjfqCjuPOouhkKqqd5jROkyY/U6sAR/WcABnPII3lcCfTuFPp/CkEoU9R3eyHFd5FHs0hDXgw+L3Yg+I8KhzWrH4BFwhP86gD0fAi83nxuJy5Ky0VjHEx2hAY9CjNxowmIwYTMbcbX3hveqNur8DR4vTWgjKceQqOPJ1HJ6gF3/ATUUiSkNtmqb6LLXZFJUVUSriISriIcIBN0GfC5/Xhdfnwu124xRcOD1eBJ8Xb8iHN+TDE/Ti9Lrwhf0IfndhnF4XTq8Ll0/AE/QSioeJJeOUVyaIVyaoaW2gpr2R2o4mER5b6qlqqKamuYaG9gZaOkWraqpKtKOWJyPEK8LEy0MkKiJEYkHKK6KkKsupSMaIRYOE/R4CbicBtxO33YI7B3sum7mw45i3qnqctgIg5hXHPDh6XfaC0pgfh8VY6Gq0mw2YtCqMGmUhEl6fg0e9WoEud6xTiTZVg16N2aTDZjXi9TiJRAOEyyNUpJNUZZI0NdcxqL2J7o4mxg7pYHx3OzNHD2HRlDHsXbWYUzs2cXTDCvatWMD+5QvYu3guR1Ys4OFt63l07zYeO3A3T53Yy3NnD/LM6YM8feoezh/cxWOH9/DAru2c2b2NPetWs2n5YtYuXcRdc2cyb/5senunMOfOGaxcspBt69awZ+NGdq9by5Ft2zi2bQuHN2/k4Ma17N+4hv2b13L47k2cOriTh08d4t592zm5dxsndm3h1N7tPHJ4L0+ePsoL953k+bMneOnMMb710BneevQh3n/6cT554Sk+fu4J3nrwDM/fs5snd2znwraNPLVjMy8d2MXr9x7ivUdO8+FjZ3nn3DHePHOAl/Zv4oX9W3hm9wZOLZ3DwTlTOLpwFgfnz2Dz1HEsHNrF7I5mZnc0M7OlnulNtUxvEqFuam2G3rosU2rSTMykmJqtYkZdNbMb65jVUMvMpjrxMQ01TG8Q1captVVMzlQwvS7NvLYGFg5qYXlPO6uGDRKVxo4m5jRkmVFbyfhMktGZCkZWlTMsGWVYMs6odJKx1VWMr83QXR6hJxFlaDLO8MoE3ck47dEgzUEvTUEv9VEf2YiHTFAgHXCRDrhEkAyKtr76SKAwtSEf1QEfaa+bKsFFlctJtdNFjd1Jrd1Os0dgSHmMcTVpJjVkmdiYpicVpTHipsprJ+GxigmqDhOC3SJ+oGIz4TDrcZj1Yk+p01KARsFhFoOi3A6CLjtht5OYRyCR6/OrCvup9HuojvqpTwRpTIZprozSnk3QWZ2gPROnPRlhUGWMnqoYQypjdCcCdEW9DAq76QoK9ET8dPo8tAlO2gQ7nU47XS4bI30uJkf8zEmEWJ6JsakuzraaCHvrghxvjfHQ0DRPjsryysQavn9nE+8uG8xPtozgl0d7+e1D8/js2VX86Y3tXP7oJFf+4zz86UX4y3fh0vvAz4HfcoX/wRX+Uwy9ufIFXMlB42X+fvqA4xUuc4W/5uaLAjxeufInuPw7uPQL+PM78Nmr8NNHuPTGAX5/cTm/uHcGP941ju+u7ObF2W1cnNzAo9PaODu5iUOja9gxrIr1neUsaQqzoD7EXfUxpqe89FZ4mRzzMS7iZkzYw4iIm+ERN0OiHgZFPHTFA7RFvLRFvHQmwrRG/WKCrtdBTUCgOigU1L28hTLishEV7KR8btEiajbgM+rwWUz4rWbCTjtxj4DPasZrMeExm/BaroKjy2QQdwkNWqw6BSa1FKNKUkgsFSHUQMgmTthqIOYwU+G2U+lzkfEJZHwCCcFG3CmqjVGnmMqaB0fBpMWhV+HQq66moirlWFUKzApRiTHKZYWCdZNCTIzsO/ldR4dWiWDQ4DXrCdhMBGwm/FYjEZuZiM1MQnBQ6XMXwLYm4i+oj9mQl/p4iKaKqBh0k0nSmU1RHQ6QcAv4zCI4ekyifddjNhJy2gk57QWl1JR7v5qygShK7kBV0h+NtAi1ogyFvAyFpAR5WTGy0hLkJSXIS8pQlEpQlJbmjsWKDZWsDJ1ahkGrwKhTFoJxtNLSa8CxbyqptFhMK5UV556/rLQQkCMp6p/rHhyAonjgNWpl6YA++4pFAygtKaKkpISSkhKKSoopKiqipHjgNeCXB8Z8OurfwmJeUZQNGFjYuczDY/5xfes4ZCUDkZcWoZWWYdGIHY5em5mQ4KDC72ZkgxhANqs+y7ohgzk6ZRI7hw5hfiLOBK+LudUpZtdXMSYVZlRVhDHZBMNTEcZkypmQrWB8VbkIjk0N3Flfy/y6BuY3NDImEmOQ10udw0GF2YxPq8WilKOXSgrJp1ppWQEc84pjXj1UlRYjLxpQAMi+4OjQaAqKo14q7jaKFStSNDIZyrKyQh2H+H0tdnvaFFI8ajlhs4ak00y120aDYKXTLzCmPMrkdIrR8QiNNhMJhYyQrFRUHJXSvwNHVVEZ8v5XlW35wKJ/DI7XXXcDt9zUn2RgMaNb/0FITsfTzJ/8Mrs3fZ8nH/2Il5/7Od957de88vwveP7JT3jo7AdceOhDHjj5Yy48/BEPnfkJuze9yYal32H94m/z1KM/ZcnsV3jg3h+xfsm3OHv0Rzz56E95+vGf8s0Xf8njD3/I7k3fZ+aYFxnTce1rj2y7SGPlDrSKBDf+mzuP/w2O/1xxvOGmG/nKdf0KttWvXJe7L3fd9f2uK4BiXnm87atf+7s6jhuvv4Fstoq9B3Zx37lTpDOV/xQc+0JjX3DMq4133HEHAwYMuAYcJZLSvwPHfAx0XpG8BiTlkgI05sNxDBYxDObkmWPctXg+u/ftZN2mNSj1WjQmQ0FpNLrsGJy2a+o4FFolco0CuUaBUi2O1qTDkFMltWa9CI02I2qbAaPHiTUsWlXdFXGC2SqiddVEarP40ylciRjRumqC2Sq8qQSOWBhb0C/uRfp92AN+9C4bVr8bIRzAFfLjCHix+z1YBedVO63ZhFqvQ63XoTcaMFnMmCxmjGYTZqsJk8VYAEiDSazhyMNiHhzNDksBHPNdjoLfTXlC7A+szYo21apkGG4+TAAAIABJREFUjIp4iEQsSEU8hGC34LDngMtpx+FyYnc6sAtuXF4PTq8Lwe/GHfBgdlgIxkLY3Y6C2un0urC7Hbh8AoFokFgyXlAc07UZ6lsbqW6pp6a1gfqOZhramqhpqqOhtZ72wW109nTQ1FJPprqSVFWCimSUaCxAKOwlFPZSnogQjQUJR0SLaiTgJeRz4xccIjDazOL0gce86uhxOwrgmLefCnZLwdbqtJow6zVYc/2MdrPhmqoNq1FXsKnmFUejRimG4uTgsaA85qyqJqMWm92EP+AmnohQkU6QqRODfVqa6+hqa6CntYHRXa2M7mxk5ughLOkdx741Szm5fR0HVi1i/9L5HF21hKMrF3Js+QIe3LKWh3Zs5IG71/PI/m08fmIfT9x7kKdOH+bc/h08fvIw9+/bwX37drFzzUq2rFzOigXzmDt7GrNm9jJh4hjunNHL8kXz2bxyOTvXrGbfhrXct28P5w7s4eiWDexetYz961Zx9O7NnNx7N6cO7uS+o3s5unMTx3eL0PjAoT1cuPcwz587zTcevp9XHjrLK+fO8MYj9/Pm+Qf5wfkHeO/xB/ng4sP88KEzfPvkIR7dtI7Ht27kmV1beXHvdl65ZwffP30PPzhziG8f2cG3j+zgtUPbee/ccd45d4wLm5dzfP50ji+cyaG7ZrBt+kSWjBzM3K42Znc2Mr2plt6GDNMaa+ityzKtvprpDTVMrc0wMZNiUrYyB4ii0ji9qbYAjvlk1IlVMSZnKpjbXMNdbfUs7GhkWVcrK3s6WD64jQWt9cypSzO9JsW0xixjM0lGJGMMr4gyJB5iUMjLoJCfIYkwgyIBBscCDElEGZ4qp7s8QlvQS5PXRZ3PSTbgJOW3k/BYKHebSbjNJL1WKn0OESRzKmRBiXQ7SAl2UoKdKreDOrdAk1egUXDS4HLQFQ2KO5YNaUZnyulOhGgOClTnnqM819vnturxuSw4zFocFjVuh56Ax4LfY8HjMuJ2mvB7bAR9DvweG37BSsjrIB4QKA+KtQ0Jn5N0SKAm6qE25qU25qUx7qctFaI9FaK13M+gihDdqRDDkmGGJvz0RNz0hAWGhd2MiHrp9DpocZppsRtpdZjosJvpdlkYE3QzPRFiatjJvAovKzI+1qY9bMm6uaclzP1Dq7gwNssrvfX8cMkgPt42nk+PzubPjy7nL89v4Itv7+TSe8f44pP7ufzpk/Bf34JL73CFj7jMr7nE7/ji0h+4whdcKdAhf7/TeOVvoVEEx0sFePyLCI5X/sLlS3+GS3+Ey5/CpZ/Bf70Dn74APzrFH1/YzK8eWsjHR2fy7rYJvL50OC/OHcwTcwbxwLRmDoxOs7krxtJGMSDnzmo3c+pCzKoOMj3tp7fCy8S4h/FRgbFRF6MiAsOjroLq2Oy3U++z0hLx0BLxUOO3k/bYyPgdZEIuqvxOEh4rccFMwmMl4XNS7nWI9lCLDp9Jg9cs9jEG7WZCDgsRl42g04LPJiqOXrMRv9WMz2LCbdRj1ylx6ZVYNWUYFSUYFSU4tHK8Zi0+iw63UY3XoiZg0RC26yl32wpdjkmfqDJ6DCrcejkegwqfRYffqhcfa9bgsWhxGVW4jCqcBiU2rQy7RlFQ78wKMW0yP1aVArtShk0tx6lWYNcocOvU4m2VBEGnIGjVE3GIFlqfSUOF2y6mVPrcVIfF4KB0QOxzzPrdIuD6nTTGQjQnQjREg3RUxemsqqDS56JccOE1mfAa9AV1UTDoRJXWZMBt1GNTK8WduNJiVCX9UZX0RyctxqSQiV1/stKCJVNWMrCgDsqKRQUybzOVlxahkUswahRi9ZNejUWjLFQ5aCRiB6CkqD8l/W+j6PavopSUFEBQVjIQlUyKRiFFISkrXCcpEisk5KUDkRdduxtZdMftlAzI9TaWFiMpK6GstJji4mKKi66CYn5/Mq8Y5t9/fq+xLzTmwVHafwDykhIRHgf+/WNlJQORlgxEISlBr5Jjz1W0+B1Wom4XVQEvXckoY9IVTKvJsLS9ha3DhrKiuYEZ0TBTogEmxgJMzZYzqiLIyMow46orGJ0pZ3xNkvEZscd3Rn2GRe3N3Flfy+zqLL1VaboEgQ6vh7TFTMSgx6vR4FSrMMplhQAbvVxa2HHMV1rk9xPVZSVXQXzA7SiLBqIpLcYgLRP7T9UqjDmQ1EnENFyDQoZeJhfDkPqAo0Upx6aQY1eU4dMqiVv1VAoWsoKVWoeFGquJRruVVsFJrdlIVC4hKCklolFglxRjk0twqlUIBh1OrVaseCkVdxyVOWiUDfjSVNWr4HhdvxuQlgh0Zs8w+p/sOk4b8Tyblr3Osxd/xltv/JY3vvUb3n7zt7z+2q958alP+Mbzv+DpCx/zxPmPObjzbbat+S4Pnnqfi498xLMXf8Yzj3/MMxc/5p23fseP3/2Md976lEfOfsCKua8xsfvZf/i6I9suUpfcjFIa/LfSVv+PwfFvlbl/NP8XQOL/zlx33XX0u/7LLaX/yGbad77sGqfLwbgJY5g7fzbdPYNwumxcd91XuP76flx/fT9uuOE6brjhOm688frC3HTTDdx8843ceuvN3HbbVwsW1TwUftkOo0wmoVRSQklZMaWSEqRyCTKFtPBVoZIjUUqRKKVIVTLkGgXeoJevP/ZgwVp79+6tWFw21EYtKoMGjUknhtwIdiwuG1qjAZVOi1KtQqVRo9XrCoqezqBHazRgsJjRmo3oLCZMggOz24neZcPocSIkYthjYRzxCL6qJJHaLMHaDP7qKnFy6qOQiOGMR7CHApi8bkxuAYvXgz3kwxUN4o6FCvDo8nuxuZwYrRasTgd2pwOTxYxGp0Wp1aAzGTHZrFjtNvRGHWazEZPFiM4g2mzzkJjva7QKdkwOS0FltAl2rC4bgZDYbRgN+iiPBKmIieme0UiAYMCDz+tCcDlEYHTYcLjsOAUXDreAwy1gF8Q6D8HjwuFx4vIJeMN+3EEvTp+AJ+TD4rKJqau53ceKVIJUVZK6hlpq6qqpaaymvqWOmsZqWjqbaWyuo7W9ifrGGhqb6xjc00lrWyPZ6kqSqTiVqXLSVRUkK2JEIwHisRCxaJBI2E8k4CXoFa7ZaRRsZlxWE267Bb/gIPg3O48eh7Vg2/O57HgcVgSbGYfZUOhnLHQ05iZ/zmbUFVTFPDjmlUejUn4VJrUq9DoVOq0Sk1mH4HHgj/gIxYOEEiFiyQjZTJK2xlp6musZ2drEhM5Wpg0bxNwJI1k3bzp3L5/HPeuWcu/GVRxefhfHl8zn61vWcWbdco6vXcTJdcs4tXU19+/azGPHDvDk6WM8euIgjxy5h/sP7uf0vt0c3LqFratWsGHZEtYsWsCCOTNZMG8Wd82fzeplC9iZUxT3rlnB7pWL2b9mKWd3bObQhpXsXrmIdfNmsHf9Cg7t3Mjpw3s5smcbJ/Zs5949d3N6307uu2cPj504wnMPnOEbD5/jmw8/wGsP38/3H32Q7z98llfvPcg3juzhW0f28K3DO3nlwDYe3bCc8+tX8PimlbywYz2v7tvKa/u38NrezXxz7wbePrmHDx88yveP7ebN43v49qHtnF+9kNOLZrJ31gTWTxzBktFdzO5sZEpjFb0NGWY2Z5mRC7iZlE4wLQeEY1MxRiXC4g8M9WmmNWaZkK1gYnWSSdlkzrYUY0omzsyaSuY2ZZnXkGFZZxMrB7eyuK2e+Y3VzG+sZm5tmt50ginZJKNTUYbG/PREvAwOuenwOej0CwwOuRmVjDGyMsrwiiiDI37a/QKtXictHgcNHhv1UTeVYQepgJWk30KFx0TMqaNcMJDyWUi4jSS95sL5mFNHwmsiFbCS9llJO43UOE3U2I00um30xIKMrAgzvDzIiESIIVEfHQE3LQEXtV4H5VYdUauWmNNAxKHHZ1fhdagQHEoEhxKXQ4ngVOEStIXxB8zE4i6SCQ/JuId42Eks5KA8YCMdtJLxGcn6jNSFrLTFBToTbtojDlr8FoYmfIxK+Rmd8DIi4mBk2MH4uJuxYSdDPRYGe810eUx0OvV0ODQMdRsZE7IxIeZiYtTOjCo3M6sczMu4WFLjYm29wN1tQY4OT/HwxGpemtvMD9YM4cPdk/jVyfn88bG1/Pmlnfz1+8fgp1+H3z0Pf/oWV754m8tXPuQKvwH+APyJS/wXl7jMJSjMl7DiNcfXXntZtKhe+S+4kgvTufRXuPw5/PU/4C8/gc9e4/OfPMin39nLz59cw49Pz+WHe3v55soRPDq9kXMz6jnRm+XghCp2jUmycXg5SweFmdPiY2ajj6k1biZlBCZVuelNe+mt9DA14WJaws30tJ9JNRFGVgXoLhfoiNppClnJ+gykfXrSfiNVQRNVITNVISvlfiMxr56YV0+5x0jcbaDCK8JkwK7DY1YhGBV4LGpCLiMxr7UAb06dAkGnwKWW4VBKcKqkCBopgqoYQVuMS1OCTTEAq3IATm0JXpMMn1WJ16LCbVEimBW4zSrcVjWCRYXDKMeqk+AyKjArizDKBxJyGbFpJZiUxdi1EgSjAouqBJNCvN+iKsGuKsWqKMYiL8IiL8IuK8IhL8YhL8apKMGnkREyqYmYNASNKgI6BX6tnJBBRcJuJOWykHSaqRSsVAcF6uMB6uOiml/ltZPxO6mPivvGGa+DSsFK1uegLuShLuSmIeSlIeyh2uskYTcSMOkJWsyEzLmKEq3mmrEpxB/6TZIytEUD0QwcgKG0BJtCjkOlxCaToSsegHpAf3RlJRhlV3fn8gErfSef2mlWqbFq1Tj1WmwaFQaZBFVpEbKBd1A28HZxiu9AJS+ltOh2igd8DblEBE+VtASVtBS9So5SUoKsVLSGluZUxuL+txUmb3WVFg+grKg/kuIByEqLkJWWIOkTwCMvGoCiz46lvGgA8qIBFH/tVoq/diult38N6YA7CuelA+6g9PavFVTRPGTlISbfOSmVlCKTlqFRSDFqVTiNOgJ2Kymfm/pIgJE5Z8fUuhrmtDWxuLOd2XVZJpVHmVwRYUplnNExPxMqo0ytSzEhE2dcOsbk2iSTqhPMqK1kfnMtC1rrmVVbxcRUnDHlUYZGQnQEfGQddsJ6DQ6ZBItEgkkm9h+qy0rEvcWiokJSqqa0BEXxANRlxUiK7kBRVkTZHV9DXnw72rISTEpJ4UMNp0qOQynDUFqCSVKGQSJBV1qKQSbFolJiUakxyORYlUqMOauqR6ckYtaL4OgyU+dz0uQVd9sb3E5iOhVeSRlepQyfRoGglGKVlWFTSAu7wTa1ErNcjrGsDE1xMfIB/ZEP6I+s/x3/Ahyvu4EbbrgVj2U0w5ou/NOgnHGDnmFB7zc4dfhd3nvnUz784A/84Pu/5Zsv/pLnn8zB4eM/44GT73Pfiff43nd+w4tPfcIP3/yU117+Fb/42Z/47W8+50dv/47j+99hzsSXxUCcf5HoOqL1MTKx1ZQVO/hXPY//DY7/Ghz/V+dfgeO11/bjq1+95Z9CY194vPXWm/na127ljjvE/cb8zqJEUlpIUM2rivkAnFJJCWXS0n8IjqXyMsoUEmRqOXKNgrrmWmbPm0lndzsqvQa1UYvGpENt1KKzGMSQmxw4qvU6VDotaq2mMBqdFo1Oi1avQ65WidcYdKiNenR2C3qHFa3DgtHjxJPbYxQq4vjTKQI1aXzZSjzpJJ50kmBWhEdvDh4d4SAWvxeb3yd2OUYCuKJBhGgQZ9iPK+THHfTjcAuY7TYsOUA0Wcxoc+9VZzJitFowWi3odBqMRj1Gs6GgNlr6/PnyY7SbsbhsOL0u8X67Ba/XTSTsJxbyEw8HiIcDRCMBwiEfAb8Xn9eNxyMgCE4cLjt2pw2by1kYq9OBw2XH5XYWdhg9IR8uvxub24HL78Yb9hNLlRNPlVORTlKZTlGVqaSpqYGmpgayNVU0NNXS0FTLoMHttLQ20NbeRF19lvqGatram2hta6SpsZbamjTZTIp0VQUViSjRSIBo8KrKmA/Cye80umzmgvLospoQbOYCKPaFxYDbSdDjIuhxFa53mA2F4JsvmzxE5sHRqFFi0qqwaFRYteJ/6ha9Rjyf63HUG9RYrAY8PheheJBIMkIiU04yk6CxLsOQ9hbGD+6kd0g3s0cOZf740SycOo6Ni+9k16oF7F21kGNrl3Bi5SJOLVvIwxtWc++6JRxaOZ8jqxdxastaHti9jfNH9/PkmZNcPHuSh44d5dQ9+zm2Zxf7tmxi4/JlrF64gOXz5jB/Ri+zZ0zhzpmTWTp/BhuXLeDulYvYtWIR+9cs5fimVZzYuIrD65ZxYO0ydq1axD2b13Bo50aO7t3OwZ2i+njvnru5d89Ozh7Yy4WTx3nx4Qd47cLXef2xR/jO+Qf53vlzvP7Avbx8ZA9P79rI09vX8NSW5VzcuIRzK+Zxfv0yLm5ewZObVvD05uW8sG01L29fxQtblvP2kZ28c2IP3z20gzeP7uaNwzu4uHEJJ++axp7p41g/aThLRncxp6uR3uYMU+sr6a2vpLcmyZRsgsmZCqZWp5hcLe6zjEuXM7E6yeSGNFObsoypjDG2Ks74qnImpBNMSsfprU4wq66S+Y1ZFjRlWNZRz4rOZpa01rOwqZYFjTUFcJyUTjAhnWBUIkxPyMPggMCQsJchYREiBwVcdIc9dIc9dAUFOv1OOoIuuoICHSGBpqCDrNdMRjCQEcSUzKxL/FrntVBlUZN26Mi6DGScevG830qd30qN10ytx0yj10yj20JbwMmIVISxVXFGV0QYk4wysjxEd9hDW0CgwWMjZdGSsGlJugwkHDoiZjkRs5SwRUrEKiNiVxF1aYi7dZR79PhtKkJOLXG3gXKPkXLBRNwlfk0KRrJ+E1mfgTq/ieaIncEpH8Oq/AxLehkaFxhV4WNcysf4hJcxETtjQjYmRp2MD9sZ7jXS4zUxJGBhWNDMyKCF8VEnUxMCkxIuxscsjAppGRPRMKXCwJ0ZM8vqHWxs83NoRJJzk2p4dUkXb64bzo92TuSTY/P444UNXHr1HvjhWfjlU/Cnb8FffwD8hMv8nMv8B1f4I1f4zxw48iVzOWdHvXbE81cBk78Fxytw5dJlrlz+C1z6DP76My5/9jqff3KB3//gCL98cQs/eWAR7xycyZtbJ/PSsmE8vriTh+5q4dTsBg5Pr2XXpCxrR1awcHCUeZ0RJtW6GZdxMa7SwaQqF72VHqalXExPOJlWITCtMsDEhJfRURcjIg56wg4GBa20Bsy0BM1Uu3VUe/RUewxkBB0ZQUfWrSfr1pN2aWnw26jxmqly6ii3qoia5LnvCTlRi4KYVU3EqCCikxHWSgmrJYQUJYRkxUQUpZRrJJRrS4mqiwkpBuBXDCSoKiagLsanKCaklxHQSwkYFIRMKsJWHRGbnpBNR8iixatX4DcpCZvV2JXFRCwaKlwm/Ho5lrI7COjkeDQSPKoyfBopPo0Uj6oMj7IUj7IUr6qMgFZGxKgiZtZQbtVRYTdQbtURMaqIW7SFc5UuM5UuM1WChWqfg4aIl850OU0VYeqjPmrDHuoiYjhVTUCg2u8ilQsZagh7aI75aYkHaAp5qHKYCGoVxKxmIlYrEauVgNGIR6tFUKsLY5FIMJWWoi8qQjdwIMaSEhwKBR6tFo9Wi6W0GGPRAExlxThUclwaNUaZBE2p2AGolV7tZtRKy9BLZZgUSmwaLXatBpdBj12rxqQQqzkUZUXISwciKxNHrShDVjYQaekAVPJStAoJalmuukMhdkJqFKIKqc6F71y1zYoKqFJSIlaB5Lok87flpVerI7TSMvRyKXq59Jp0UNnA/oXpq8YpS4qQF121oqpKi8VwmZJSlMUlqEokKCRSNGolGo0Kg16NLbffmPCJnZuDqiqY0tbE9LYmprc0MquliZlNdYxPxRgR9jEuEWFSZYxJlTFm1VYxr6WWO5urmd6YZlpDFdNqU8xrrmZpRyNLu5qZ11LLtGrxA8YhkRCtfjdZh52YSY9PrcKpkmNTKDDIpIW9Rn1ZGdqSkj77isXo5RJRvS0diLK0P6qyAeikxRjkpZgVpdiUZdgVZdgVUmwyGVa5DLNUTNQ1ymXYNGpsGi0mhRyjVIpJLkXQKIlaDKLLJOCmNeoXe37jYeo9bhImAz6VHKdUgk1Sil0h7kRalFKsKhl2jQq7RoVDpcQql4kfZJQWoyouKnQ5/ktwvK7fDdxxm4psdBOjWp/8lymrvSOeZ8f67/H97/yGT3/7Ob/51ed89MEfeP+d3/PBjz7j5ec+4YnzH/H2m5/ywzc/5Y3X/oNPf/tf/I/P/sy3Xvo5G5Z8m8k9zzGm/d/rjxzT/jTDW84T883g9tvk/3eA4//HALJfv37069fv/xgc/9X8O0pjfm655Sa++tVbuO22rxbAUS6XIpWWXVO7UYBGiQiLYnpqGTKFuNfYFxylKhml8jJK5WXI1HKUOtU1k1cZdRYDOosBg81UKKM3OSxojQZ0JiM6k1HcI8xBpEanRWfQI1Mp0Rj0qI16NCYDeocVg9OGQbBjC3rxVVbgrazAn04RrskQqssW4NGXrSRckyGQqcRXWYG7Io4zIu45usIhfOVxXNGgOJFAISQnGI/iD4cQfN4CIOaDcTQGPXqzCYPFjMFixmw2YrGYsNjM4jit14TgWAU7Dq8Lm9tRAEenV1QKvV430UiAWMhfALCA3y1WWeSg0e/34vEIOAUHdqe4M2lxWrE47JjtNuxO2zXg6A56C3ZYh9dFMB6mIpOiIp0kmUmRqhLhsaWliba2Fuobqmlta6S9o5lhw7tp72imvaOZxoYaWprraWyoobmpjsaGGrKZFMl4hFjIX6jPiIX8BXDM12j0DcYJ52yrfWExD4xBj4uQVyDscxMNeIn4PYS8Al6nDafFWFAW+6qOfY9tRl2hqzHf39j3PqtBi0mrEqs5jFpMZh0OpwV/0EMsGaUinaCyNkVVTYrmhmpGDu5kxugRzJ0wlsVTJrByZi+r5kxjx+pF7Fu3hD0rF3B41WJOrVnOfWuW8cC6FZzZuJzDq+7i6JrFnN66jnN7tvPY8Xt49oEzPPvQfTx2+hRnDx/k+N7dHNi+la2rV7J28UJW3jWPxXNmsXHNMjasXsqW1Uu4e+1ydq5ewq4Viziwdhknt6zjyPqVHFm/kkMbVnL87g0c2bGRY3u2i2rjgZ3cd2Q/9x/ex/2H9/HwiUM8fe4M37r4KN975gnefPICrz/6EG88cj/fPnOclw/v5qmdG3h8kwiNT2xaytfXLuKZHRt4cc8mnt22hme2rODlHet4bfdGXt25nm/uWscrO9bwnQPb+MHxvbxz+hCv7N3C2SWzOXrXdPbO72Xr7ImsnTSCpaO6WNjTyrxBjcztqOfOtlpm51LzpjdkmdlUw4zm3LTVMbuzkTkdjcztbOKuQS0s6GplSXcrK4Z0sGb4INaNHMyOiaPYOWk0uyaPYdfkMeyYOJqtY4ezYfgQVgwZxJ2tjcztbGFmSz3jM0nGpSvEwJyGasZmkkxvqWdmW6O4f9nWKN4e1MLcrjbmd7Wxckg3yzs7WNLSwtLWVlZ1dLBm0CDWDR7MxiFDWNs5iLVdXazt6mJ1VxfrenrYMHwYG4YPY9WwwcwZ3MKdQ9uY09POgmFdrB4/ijUTRrNi1FCWjxzChkljWT56GEtGDWPh6GHMG9nDgvEjWDp1HMsmjWJb7wR2ThFn19SJ7J42lT0zp7H/zpnsmzuLA/Pncs9d8zh813yOLLiLowsXcHThAo4tWMjhRQvYtXg225fOZOfy2Rxcexcntyzj7LaV3Ld1JWc2LeHhrSt57O5VXNi+ivOblvHoxqVc3LyCi5tX8NimZZxbt5BHNi3l4vbVvLhvI989sYcfPXSEn5w/wU/OH+eDR4/y0YXD/PyJo/zqiUP89sIBfn9hH5eePgov3wvP7Ifn98Nze+HlA/C9k/De/fDhw/DrJ+FPr8IXbwI/Bn7GZX7NFT7jCp9zmb/koPBvlca/TU4V1cT8+St5WyuX+4TjXObKlStcvnw5F7Tze7j0EXzxFnz+MvzhKfjlI/DeaXj7DLz5ILx+P7x2Al45zBcvH+bzl4/xh5eO86vnjvHhk0d4/4nDfPziWd69eIzvndvPayfv5uUDG3li6xIeWXUnDy2azv0zJnJm8jhOTBjLiUnjODF5PEcmjeXAxLHsmziGozOmcGTmFA5Nm8yBaZM4OKOXw7Omc2jmNPb3TuTswjmcWjiL04tmc3bpXM6tXMCDaxfz4NrFnFuziPtXLeLsigWcXTqfs0vnc2bRXO69azan5s/i9F2zOTazl6PTp3Fo2lTumTqZA729HOjtZffkSWwbO451w0ewetgwlvcMYengbhZ2dbNg0GDmdwxiTnsbS0YMY8HQHuZ3dzG1qYG5XZ3c1TOYKQ113NnZzpz2Nma0NjOjqZGZzU3MbG5iWkM90+rqmNJQx6jaDGNa6pjQ0cTEzmYmdDQxoaOJcW0NjG6uZXh9htHNtYxra2Bsaz3j2hqYNKiF6UMHMXNkN2M7W+hprKarpoqe+izddRk6Mkk6quJ0ZSvorkkxvD7DqKYaxrbWM7a1npH1WQal4tSH/TQmYtSXx6mJRsiEgiS9HhJugXJBtLEGzKKNVdBqcGnU+IwGsUPVYSditeI36giY9ETtFio8LhJugYDNgmDUI5gNuC0mnBYjDrMBR+7Ya7PgtzsIuhx4LWYEox6bTrStGjUKjBoFOrUMjVKCXiO/ZgxqOXqVDINCik4pFWs+cuCYh0eV7OrOpVJSgkYuAmbf0cglKHP9g/lgImOuV1MnkxTgsO/kIVNdVlIAS0XuNfLn1SWlqEvL0EqkqOUydFo1BoNOTCK3mQm67FSGArRWVjC0NsOkloYCOM5oamBydRXDwl56fC7GxYNMqYwzpyHL4rZ6Fnc2sqizibmttUyrTTElK35AuLClloVtYnL2rPrRVjPdAAAgAElEQVQsk7JJRpTHaAt4SJlNRAxafFo1DqUMk0RSsKcaZFKMUinakhIM+fOSUoxKuQjvJQNy6m4JGmmRCI/SEkxyUQV0qEQ12iiTFHohDTIpVrUKi0qJQSbFLBct2B6dmohZT5Vb7G9siwVojfrpTpWTdtjwyaW4pKXYy0oLH0S4NEqsKpm4G5xLGzYrZNe8nrJoIMqigSgGDvg3wPG6G7j++ptRloVpSx/7p5bV/Iwf9AwLp7/CU49+zB8++wuf/+cX/PLn/8knP/0j77z1Ke/+4Hd88tEf+fUv/pPPP/+Cz37/OQ+d+YDZ4178t1TGL4PHoY0PIViGcMvNA/4bHP83oPH/LXD8W3jsC4633HITt9xyE7feevM10JiPdZbJJJSVlVyz19g3BEemkF4DjnnFMQ+PMrWcMoWkAI4qvbpQq6E2aK4BR0OuVsPksGBy5DoczSb0ZlMBHHUGPVq9rqA4KjRqESwtJjFYJxeqY/I4cUYCCLnU1EBGhMRwfTWhumxhgtkqfFXJQqqqEIvgjIQQImG88RjueFicWAghGsQXj+CLR/AGAzjcAiab9Rpw1JmMGCxmjFYLJptVVALtVsxWcd/R4rQWdhkdXhd2jxNv2I8Q8GBzOxD8bjxBL26vgMcjEAp6iQS8hP0eQj63mJ7qdiAITgTBWQBHh8uO1W7B7MiN3YbZbsPmsOJyO0VrrNeFJ+jF7nEWwNEfDZLIQWNldRVVmUoy1Wk6Otro6hJtqIO62uga3M7IUUPp6Gyhrb2JpsZaOjtaGDqkiyE9g+jsaKGuNkNlIkYiGqI8EiQRDYkqadBHyOcudDL2/fME3E58Ljs+lx2/4Pi747DPTcTvIeL3EM5d73FYcVqM2E16bEbdNZbVvwVHi0GLWa8p7D3mr813Oxq1KvE+sx6b3SR2R0b8JKrKSddWkWlIk62tpKmxhtE9XcwcP5oFUyaydMYU1sybxeYl89i5egn71y9n/7olHFm7jFPrVnLfuhXcv34l921Zw4lNK7h38xpOb1/P/Xu388Spo7zw9XM8+/A5Hn/gPu47cojj+/ZwcMd2dqxfy6YVy1i/dDFrFi1gw8rFrF+2kI3LFrBt5WJ2rVrMnlVLuGfdco5vWsOxjas5vHEV+9cu49TurRy+exPH9t3NsQM7OHfqMI+cOcb5M8d57L6TPPPwfbzyxHneeO5JvvfM47xx4et886H7ePW+k3zj+EFePLiTJ+5ex2MblnJh/SKe2LSUh1cv4sKmlTyxZSUXNi7jiQ3LeG7bKl7ZtYFv7dnEd+/Zyqt71vPmUdGq+r1je3l6+xr29Y5mV+8Y9sybypZZE1g3eSTLRg9mYU8rczrqmdNex9yOeua3NzK9IcvU2iqmN1Uzs6WW6U3VTG+tLYDjnI5G5rY3Mq+jiYWDmljS3cryIW2sHNLOxjFDWDdyMOuHd7F+VDfrRnSzorudhW1NzG2tF4N3GqqZkE0xvEK0pI5JVzA2k2R4KsbIVJyRVeWMqBQTV4dWRBiaiopBOokI0zJVTEsmmZpI0FtezvSKCu6srGJ+tppFdfXMSVUxI1HBlEiUCaEQkyIRJsViTIrFGBOLMLQiIobOJCMMr4ozoS7N+NoqRiTLGZaIMC5bxbBknMHxMB2xII1hH41RH03lQZpCHro8LoYKDoY4nfS4nAwWnHS7XXR7PPR4vbRYLLRarXTaHQx2CfS4PfS4vXQ7BNqdDhoDdurCNhqiLtoqPAyuDDAkHWRYZYihST8TquP01lcwszHFjLpyZtUlmd9UycKWaha1ZZndWMmspiSzGyuZ21TJ8q56No/qYOfEIeya3MOReWM4sWAsZ5eM49zScTyyaCTnFw7n+eXj+c66Kfxw3SQ+3NbLz/fO4vcnF3P54lZ49QC8eRw+PAe/ugiffYMrf3mLy5c+4NKVXxTA8UoO+K799WXQ+Ne/T8vJVXNcuXIpB5Pi7+Lx53DlP+DSB/CHV8QqkF8+CO+fhG/vhZf2wnMH4Yl9fP7o3fz+kc38+sHN/PKRbXxyfjcfnt/De4/s44dfP8Ab9+/mlVN38/yhjVzcvZJHNi7ivuUzOT5/IsdmjuFs70TuHTeKY6NHcmzc6AI8Hp48nnsmjWPnqGHsGDmUrcN72DKsm63DhrJ9xHC2DB3C+sEdrGxrZElzNfNrU8zMxJmaDDEu6mGox0KHQ0ezWU2jUUmzITc6BfUqCXXKMhoUElq1atq1Glr/J3vvHSVXYZ/9Y8fgCtKW6X3m3jv33rl3ei87uzvb+65WXaiC6EhIICQhhHovoIJEkQALkEEUg+nVGPcSJ7YTJ/EbJ2+cOMVOcWIT0/T5/XFnLiuwEyfxeZP3d97D+Z47bWdn5gyr+czzfJ/H72fU52PE72c0EGLQ56fX5abH7aHb5aHmctPh9NDh9NDu9tLh8dHh89MeDFLyuUm2tlIN+cna7RRcDpKtrXSEApTdHvJOOzmbnbzDRt7uIGuzkLNYSVtbSfvcdWtqoG5N9ZAOucmGDKtqyu+mIAdoi4Rp0yU6YxH6cnGGChn6skkqcdXceSyoIgVVJBsOkpEChjoqBSnIAYqyQEEOkBcDZEPG/ca9TjJSiFjAj+p2IdlthCytBFqaCba2INqsCFYLIUuraVMNtrYg2W3mbWWnzYQI1Wd0OXpbm/FYmvE6LEbSal35ayhzPpuFgN1B0Gk36xoaPY4NUHFYm7C2XITD2oTb0YrbYVxmb5lmKGGtxukGIJoK4/umoTb6XXazSzLgduB32fHYLSY0NoCxkTbaCIdphPU0LKpTQ3hcLU24rC3nWFzdzS24W1qNGhKHHY/bid9vhMpFwgJpTaE9k2K4rcSsWpVZFSNFellPJ1cP9nBlb41F+RQLUjqXV3KsHexhx9xJdsydYSiLM0dZM9rHlbUyl3cUWdFb5YaBGjcM9bBqsItr+2tc0dPOgooBjuVggIzfQ8zjQnbaCFksRoVGixHYE7BZ8TY347dacDUZzzfgsOFonW6+1o3X22trImBvQXBYCLvt9T1dBwGbBV9rs2FndTmRvR5ElxO/1ULE7yXq9xHze8iEfHTGIowWM0yUMgymYozlsxTFIBFrC6qtBdnaSqB5GiFLs/F+ctsQ3bZ656nRPem3tOBtacLdPP0/ZlVtzAXnX0hEmMnsgcdZPP5rwnLeB3NXLvg8xw58hz/7wT/y1ptv8+Yv3+HHP/o5f/NXv+CXv3ybt956mx/+yT+yd9O3uHTmfwIY3zeTvffjd7bxkV8TlvN/PBznfzBITgXG/05wnAqP/xY0NjdPNwNxGjHPra3NZt3G+xXHBjBOPe/wOrE4rbQ6LNg9jg+AY8OmOhUcQ/V6jZDyXr2Fy+fF5fOawOj1+3DXqz0CooBfEowqD0UioIYJRVXUbBIlnyFaKZLsNGypud4u8n11aOwz1MZYtYxWr+tItpWJlw2AjBbzpNvLpKolkpUCsWLWrOOQtQh+IYSsRcz+Rr8QIiiJBjRGFGQtYsBcPSCnAY5KVEWuTwMcY+k4SlQlGteJJ2PoMQ1NU4nH6j2GqRjplAGOsaiKphmTSMSIRjWUiPyeqqlIJjjKahg9phmTjJLIJtGTUdS4RiyTIFvO09Fbo6u/m57BXnr7e+gb6GXm7Enmzp3NxIwR5syewby5M1m2dCEzJ8cYGx1kqK+bGaNDzBwfYWJkkP7uTtqKOVNpzCaiZOK6eb6RhNqAx8ZlU22qsfpOY+N0UlfN+0lFIyQ0xbx941veBgCe09U4depwKNSVxQZUigEvobpNNRzyo8gCmi6TTEXJFzO0d1fpG+5laHyAgeEexkYHWDx/NlcvW8iqS5aw7spL2bL6WvbdvIb9G2/k9u03c3LvNu7bs4VTOzbx0K6tnNm/nVO7buH+A1t58OBO7tu/gwcP7+eFhz7N6089zouPPswzZx7ioZN3c8/Rwxw/sI8D27aw+5ab2b1xA9vW3cj29WvYunYVO9dfz/6N6zi6ZQPHttzM8c03cWzTek7u2cpdOzdxdMsG7ju0l7sP7uae2w9yz/FDPPrgvTx55hTPPnaaV55+jC+98BTf+vwL/O6rL/DVpx/n82ce5IufuZ/XPn2CV+46ygtH9vLU7k08sukGzty8kkc2XsdjW9bx0MYbOHPLGp7Yvp4X9mzilQPb+MrRPXz7xCG+eedBvnDrdr58ZC8v79/Ks7s28ZkNqzmwdC63Xr6QvVctZtvyBdy8aCZr542xeqKfa4e7WDHUw+qxAVYM9XBpZ5mFJWPnb3G1yMJqkSWdFZb3drKsu8KSWsm0rF7eU+Ha/g5WDnZy3WAn62YMcP1IN6v6a6we6mbVYA9Xd7ezvFpkUTnLwkqeWYUU40md0aTGWEpnPB1lIhNjPBtjRjbORC7OeDbGcDLCUEJlsH7si8mMpDRG07pxXT0lbyyhMSuXZF4py6K2AnMKaSZSUUYSEUaTGsNJYz+yLybTHZXojat0R2X64xEmCmkmskmGohp9msx4Jkl/XKM3FqErplLVZCqaUSSdk3wU/C5KXjsFj4O8207WY0zG4yDrdZL1Osn5XBQCHsqCn/ZwiI6wRFUUqIgBaokwtZRETybCQF5jKK8zWtAYzemMZVSGogITyTCz0ipzMwrzMxqL81EuKadZ3pbmss4Cl7SnWVxMsDCrcUkhzjW1HKv6iqzuL7CiJ83qvgzrh7PcMppn20iWXSNZDs8s8+kFnTx32QBfWjnON9fN5nvbFvHDo1fyo1M38OMnbuHvXtvPL//kQd7862d551++zrtvfZ+zZ//SqOHg5/Vgm/dB4dn/yJF6tqphX32bs7zLm8C/wNm/gjf/EN74Kvzkc/DD+3nrm7fxD09t4W8eWMv/PraK7+2+gq9uWcxzayY5fXk/xxa0sXM8xw09GpdVwiwqCEwmPMxM+piRDDAR9TKiuhlRHIzKDsbDDhalZOZoIcYlD2Oyl0lNYGZMYmY8zIxEmMVtGRZW0swvpphXSDK/mGJBKW3UoCR1uqUAnaKP9pCHdtFLe9hPuxKgInkphlwUQx7yARf5gItC0E0+4CLjtZP22Iz3icNC3mOl6HWSd9vJuG3k6u+ZnM9F2uck5XWR9LmIe93EvW6Sfi/poJ+UECDsthMJGkE2GU2s12Z4yesKkstCPOgj4ncaNk6/E93nRvM50DxOdK8D3esiHnCTCviI+V3EPC5ifhdJv5dE0EMmFKCgilT1CNV4hO6UUbnRlYxTjMj1JNmQ0bMY9JEI+UlLIdJSyAju8XuIB9zEA150rwPFZiFsaUK1W9E8TpJCCMXrJlj/8O9pno6neTp+Swui06hvEBw2BIeNkN1q7Ku5nShetzkRvxct4EP2uPBbW3E0XYSrpQmPvQ6OU8Zjt5jwJridRpJny3uqXgMyLU0X0XzRJ6fsJDZjnZK02rhdAxztrU3n7DC66gmujd/ndViNVFe7Bb/LTtDjNB+DURlhNwNiGopcwwI5VdVqgIqryQDIRt1Gw7rqnNIr6LJZcTnt+P1eU3HMRiN0ZNMMlPKMlvP0J3RGUzHmlHJc1tPBiv4ellcKXFpMs7LWxr6LZ3N0+WL2L5zDlhnDbJoxwvrRflb0tHNtd5Ubh3pYN9LHDUM9XNvbzpXdVZZ1lphdzDIU12iTBDJBL7rLgey0ITXCbKyGddhnseJpaSVgs+Oc3mRWcNiap+Fobarvh07D1TIdj6UZn62VgM1C0G4l5LARchhVKgY0OogE/EQCfsIuF0Gr1Qi18ftIB/1UNZnxcoGL+2rM62xjOJOgKAZJeNyoVothe7Y0E2xtQrC2ILlsZi2N327Ba23B3WoAo6tpGq562msD7H9jcPzwhz/CJz9uIR25jHmDT/zGMHfJjJfZuPKrvPr8j/iHn77BG2+8xZtvvs3P/vGXfP6FH7Fi8Rf+y8DYmCUzXmaoepSW6dKv3Hf8f+D466Hx/wQ4NoDxV0FjIxCnAY9TwbG5eTotLU3YbBYslpZzuhvPSU912rDaLeaO4/vP29x2Wh0WWuyt2Nx2IxG1blP11tVGr+DHLwURVMkEx6AsGMd6YqnT68Hp9ZgWVX8wgMfnxRcKmuE4XiGIX5EMu2rdqqoXcsTq+40NcCz095Dp6zLsqp1VYtUy0bYS8fYKqc4qqWqFRKVEvFwkVS2Rbi+TrpZIlPPEC0ZITiQRIxxRUaM6ghw+R20UFZmwHkGJ6SY0hhUJJaoSiWsoU/YbtWSUZD5tKIExI8gmGtdRIjKqKht9gnGdTDpuBuI0wDESUdD1CJGIYsBiQ9WcAo5hRUKLRtBjGvFkjGQuZSiadWgsd7bRM9RHz2AvfcP99A300jfQy4yZE8ycOYPJGaPMnTPJgvmzWX7pEubMnsHY6CB9XR2MDPQyOtjHyEAv/d2d1KplqqW8EeKTS1Ooh+E0bKnJaMSAymSMVEwjrinEIzK6LJpWn4gUQgsLxCMymbhOOqadswcZkUKoYtC83VRgFHzuD4zZ0+hxIvg9hhIpBgnX4bGhNkZUiXhCI5NNUKrk6e7tZGh8kPFZo4yMDzBjYphF82Zx6YLZXDpvFiuWLmDDiivYddMN7Fy/iiPbN3LfgZ3cvWszd225ift3bubh/Tu5Y9M67tq5kXv3befk3m2cOrSXZ05/ms8/+TjPPvIZnn/sER799L3cd+woR/fuZs+mjSY4bl6zit0b1rB3w40cuGU9R7Zs5Pj2Wzi+dSO337KOWzfcwIndW7hr1xbu2rPV6Gs8coB7bj/IfXce4eEH7uHpxx7kpacf5csvP8M3vvAi3/7CS3z9xaf4/OOf4dlTd/PKqbt5+Z5jvHjHrTx/eA/P7N3CZ7fdxCMbVnF67bU8tmUd969byYPrr+NzOzfy6q07eP3wbr5xxwG+9+ljvH7bDl7Ys5HPblrDqeuv5MR1l3PHtZdy6LKFHLvucnZeuoBblszmpotnsG7+ODfOGmbVeB+rxwZYO3PUAMeuCvOLKWPHMBNnVi7J/HKORe0lFncWWdieZ3E1zyW1Mlf1t7NypJvVI92sGu5i3eQgN4z1snqom5WDNVbUOyGX1yoGhHaUmFlMMZaJMpGLM1lIMp5PMCOfYLKUZiilMZzWGUpp9CdVBhIqg2mNoZRGb0qlK6VQy6h0pGTaY429QYX+nM5gIUZfOkJ3SqErKdOdVulOq1QTEkUtQF4NUKnvbrVHJHpjEcYLGSYKGYZSMQaTUToVkTZJoKqG6YiqtGkyZV2mHFPIqQIxv4OE3wg60b02NJ8N3W9HCzrQgg5igpeo4CIa8hANeUgIXtLhADlVoKiHKekCbXGRWtJ4Lj1plZ5kmL6EQn8izEhCYSKtMiujMTenc3E+zsJCnCXFFEvLKebmdObmdOZlNBZkdZaVUlxbK7Kqr8yqviJrhsqsGS5x43COm4azbBxIs6Uvyd7hLMcnCjw4WebphTVeuayfL68a4fe3zeN/3X4pf33mRn72hX386/dO8uZfPMbZn30R3voenP0LzvIT3uWfeefdXxjgePbdXzG/Kln1fbepm1Qb+Pk273CWXwA/hbf+FH7+LfjJc7z1p6d443dv459e2crfPLKWH92zij/efwVf3bCAZ68e5jNLahyfWWTfaIrN/UnWdOlc1aZwaVllQU5kUSnCxWWdOTmZGckQMxMh5iRF5mbCzC9FmciEGY4HGYoHGU2FGcsqjBUijJd0JtsSTLYlmFFJMlFOMFE2To8VEgxkY3QnNTpiEdo0mWJEIh8RSSshkuEAUdFrVmEofhdqwI0acBvWN68Dxe8iErATDzlJCG6iAQeq34YWdBAVvcQkHzHZTzTsQ5f8yCEPot9JyO9A9DsRgy6EgJNAwIGuhpAkL1LIja31QhTJR8BrIyx4EAJOQl47ot+JFHCZRyXoRgt4DNgTg6TEIGkxaICfGCQpBCioYYqaQiUaoRLTaItplHSVjBRC87qIiwEyqlEDEhP8xAQ/KVkgLYXQAh5SYpBMWCAri6SlEFG/B8VlR3W7jACcUMDYL7S04G1txm9pwWdpQah3SIpOO1I99TVotxKwtho1InWYFBw2ZI+LiN9L2OPCZ2vF2nQhlukXYm2ehr2eLGpvbTKArg6PXofVAEiHjZDDTshl1JIY4TcWI/Cm/jNTTzcUvgYEuu0WnNYWbPVwHGvzNByWZjwOq/HvmttB0OM0FUavw2qEv9X//RNdTsIeN4LTYUJswGYlaJ8S8mNpNZNHGzt13tb3bKtu23vWVXe9HqKhOPp9HgQhiKqIJHSVcjpBb7nIcFuJkVKOkWySoVSUiUyCpR1lrunr5Ir2IldXi2wY7OGO5Uu5fdki9s6ZZPPYIBtHjD31Gwa6uL6/xvX9NVYPdLGiz0jTXtKWZ2Elz2QuRV9MpRoWSQc8RBw2JLsF0Wk3k1B9Ngt+q5FO2gBH+/SL8FhajMAfa4tZKeJubcJjaTbHXb/Ma20xgTLsc6OHgmjBALLbjWS3Ge8zr5e8JNCXTjG7s8q87nZGcynaZQnVakG1W1FsFkKtTQRaphOwNhO0tRjWWIfNUBqngKOrZTrO5mk4m6eZXzi4Wn6THcdz5nxapotUMxtZMPz0bw504y9yzcLXOHXn9/mzH/6Mn/7kDU7f8ycsn/Pqbw0a3wvLeZasfhUf+2jTfx84/g+1rv42gfFXgWOjk/HXzwdhsQGMH/3o+R/YbWzUbzQgcSooWiwt5vnGnmMDFE2FsW5dtTitZpqq1WXD6rKZyaouvxtP0ItfDOCXgvjqx4ZNtaE2ipF6wIwoGMmqU3YbGxOUREPxC4v4JYGQphjJqgmdSC6FXsgRrRRJtFdI19rJ9tQo9PeQ7q0R7agQ7aigt5eJt1dIdLSRaK8YoFmtkO1sJ9ZWINlhqI6Jcp5YPkMsnyGRyxDPppG1CKGwZO42CqqMGFGQNBU5qqFqimkhVaKqqTY2FL94Nkm6mDWVwIbaqChhVFUmEddIp2LkskmymQSpZPQcxTESUVCU96maioQkh42RBCIRBS0aIZaIksylSOZSpAoZyp1ttPd00jvcT62/m1p/N529NTp7a4yOjzA2NsLsWRPMmz3B3FnjLF00jxljgwz1d1FrLzHQ20l7KUdnpUBHOU9bIUMpm6SYSZBLRo1+uaROKh4hEVVIxSNkU1GyqSjJmEo0IpHQZKKKiC4L6LKAFg4RkYLEVIl0LHJOmE4kLKCIQWQhgCIGUcTgOYpio1pj6jR2Q/xuhwGO9eoORQwihHyGRVUWDEDPxCkUM1SqRfoGupmYHGXW3AkmZ44yd84Mll48l2ULZrFkzgyuuWQRm25Ywd5N67l1602cOLCTew/u4vCm9dx28xpObLuFe3Zs5vi2mzm27WZO7NnK/Yf3cfr4YZ584B5eeuwMzz/2MC898Tife+g0D959J7fv28P+LRu5dftmDm7bxI61N3DLyqvYcf1K9t10PYduWcfRTTcZiuPWjRzfupG7dmzmxJ4dnDpiJKieOn6Ie4/dysOnTvDko6d58dnH+OLLT/ONLzzPN19/ga+//DSvPXmG5x64hyfuPMLzJ4/x0snbeenO23jx6D5ePrSbFw/u4OntN/HQ+pXct+YaTq6+klM3GhD5wt7NdXjcyVeO7eUrx/bz+uHdnFm/mjuvWsbh5YvZv3Q+e5fNZ+eSOdw8f4IbZw2zZuYQ6+aMsnb2GKvGB7hurN/cX1wx0ssltTbmFNLMzCaYW8ywoFpgYUeJi9vzLKjmWNRR4NLeKtcOd7FqvI/rRo0QhavrYTtX9bSzrL3I0mqJZZ0VlrSXmFfKM6+tyIxihpFMnKFUlNFsgolShslSlvFimtF8ktF8kuFsnIFsjOFsPWQjn6Q/G6MjbaSTFhISOT1EMS7RmdGoZXXaUyqd6QjtKZVaVqe7lKCrGKctG6GYDFNKhMmG/ZSVECVZoENTGMymGM1lGEjG6U3G6ElE6Yzq1GJROmI6ufoH4LQUQg+6iYpedMGFLniICG4U0Y0qeVDDXtSwl7gukYiKxHWJaEQgpgokNIlcXKWc0qjWH2tvPsFAIUFfLkZvJkJfWmcgFaE/rjAYDzMclxlPKcxM68xKR5id1JhMKiwsp1hYTrGomGRxIcnySo6raiWu7ipyVS3H1d1ZrupIcHVHlOs6o6ztinFLT5I9QzmOjZX5zIwqzy7o5dVLB/nSihG+u2kOf3Z4KT95+HreeHUHb33nGGf//GH4x1fhl9+Gd/6Us2d/zDv8A++c/Zd6lcbbvxoYed/xnOsMcHzTiMfhTeAd3jLURn4M//o9+MfX4ceP8a9/cJx/+uJOfvLUTfzo/uv48zuu4Q93XcIXb5jFl9Yu4NlrJnhgUQ/HZ7Wxe7TEuu44V5VVluQl5qRCzM2EmZWRGE8IjEQDTMQFZqbCTKbDTBYjjOQUBlIiA2mJwYzMQE5huKgxUo4y0Z5mRi3LjM48Y9UMo21pRtvSDJUS9BbidKTiVBIJitEoWS1CUjUcGVq9rzYSllBEAVEIIokhBCFIMOgnGPQjCn5k0Ysqu1HDXmTRTVhwoUgeZNlPOOwjEHAQCDoJCd73RvIRloMoqoAiBZBCXsJBL2LQQzwSppRN4ra1oIVD6LKAKgaIhPxoQgBdDJoTCwtE/F70oJ9YwI8W8BEL+ImLIRKhIHrQTyGiko0YO4U5TSUTloiGAsbOYdBPNOQjJhndi1EhiB4KGBP01/sfve8Fi/i9KF4j5TJkM9QcxecxOhRbmvDZWs0P6SGHjbDPbfRIBn2EPS6CTpthFbQbJfKeliZ8FsOeqPp9yH4vfpcdVz3p1GZtxumw4LC34rC34nQYoOdxWPE6bfhdRrpnwGYE0/jtVlzWFmzN04yE1KaLaG66kGkXfYLmiz5pVls00lBtdUhsqI2WpouwtUw3lM06OAY9Rjp4wO3A67DidVhNmAy4HUY3odNhKo7e1haCdgNmG8DY6DpsKHWNy/x2qwGMtvf2Hhs7jlruCzIAACAASURBVAG7A7/bRSjoR5IEVEUkrim0ZVMMtrcx1tFmgGMhzXA6xkQmwZL2Etf0dXJNZ5nVtSo7Zoxy8opLuW3eTHaMD7J5qIf1/V2s7a9xQ1+Nld1VVnS1saKnnau727mkWmBBKcucQpqxdJyemEJRDBL3OgnbLYi2VkJ2q6Eu159b0G4zIdg+/SIcTdPw262mtbhx/FXjaG0yw4w89lZkv4eoEEQL+s0gm5jPUBvbVIWBbIaxUp6+VJxi0I9utxgKuN2CZGslVFcbp4Jj4/3osxnBPS5rM47WeihR3TbcsBD/B8HxI3zkdz6Gw5KmK7+Hi/+dpNUPqI+TL/HgiT/iW1/7Wx6670/YfMPXuXL+53/r8Dhv8LP4nJUPqI7/Dxz/e8HxV8FiY6/xYx+7wKzgaCSpNjVNOwcOG+rj1GAcq7UVh8OGy+X4QDhOY8exAYoOr9M8uvxuc7whH8FwyOxpDIRD54BjI2U0FJYIiAK+UNCwq3rcuOvKY7BexSHIYXxiCK8QJKQphOM64WQULZdCSsbNLke9XCDR0Uamu5NYZxtKOY9WLRHtqJDsrJLoaDNrOVLVCsWeLlKdFdK1NlLVElo+jZKMISeiaMk4eiqBpCrm4wuFJSRNRYwoJjzqyShKRCYkCwTqXZMhRURLRsmW8yTzaVKFDPFMwthvTMZQNQVJEpBliUw6Ti6bNNNUG+Co6xF0PYKihJFl6RxwNE4bPZKiGEJVjV3LaFw3oDGfJlPKUe3uoGugh76RATp6a7T3dNLe3WGC4/jEMHNmz2DWjBFGBnuYMTZId2eF9kqeciFt9EpWCnS3l+luL9NeylHOpUx4LGYSJjTGdZlkTCWT1MkkdeK6TEQ2ILHxASSmSuYHEVUMoMsCCV0lrinEIjKaLJrQ19hZDHpdBDxOU1mcGiTgc9nN64NeF2LASH6TwyEkMWAkwckCEVUiFo+QzSUplXO0d5TpH+xhctY48xfMYv68mSxeNI8rli/hsqULuGzxPG5ceSUHtm/i0O4t3HlwN6fvPMI9t+5m7/rV7F27iqNbNnDolrXcs287x3Zs5OT+HZy5+yiP3XcXj506wTNnTvPyk4/x4hOP8/SZh3jonhPcvm8PB7dt4va9O7l970723HwjBzas5eiWjdy5czPHt9/CkVvWc+jmtRy5ZT23b72Zo1s2csfOrdx/7Dbuvm0v9x67lRO3H+CzZx7gxWc+y2svP8VXX3ueb3zheb76ytN8/nNneOYz9/DYnYc5fesunrvrMC+eOMxLdxqK40u37eLl23bxuW3rOXX9ldx93eXcc+M1nN6wmse3ruf5PZt49dYdvHbbdl49uJWX92/llYPbOXX91dx+5RIOX76Evcvms+eS+dw8Z4y1s4ZZPdHP9TMGuGneODfNm8ENk8NcN9bPqvEB1swcYdXkEJf11cyOxQY4LqgWmFfJMK+SYWF73gTHFSPdXD3QwfKuElf2Vblm0KjzWNJeYHG1yCXd7VzS3cnF7WXG8ynGi2mGMjHDLprUGCtnmFHO0p+JMlJMMVxIMpCN0ZvW6Uvr9Gdj9KV1OhMKXbkolZRCTg+R1YJUkwo9hTjduSiVmGSmmJaiolGdkAiT00N1yAxT0sJUdYVKJGwEJxQyDBez9GUS9KbjdOgalYhCe1SjEo2QCQskwyEyqkRSEUioAnElQEwOosk+tHCAiBxAUQKoapB4XCaZVMlkdNJpjVRcIRmTycRViimd9kyM7nyc3mKS3nyCWv15dcZkajGZgZTOQEJlJKUxIxtldiHBnFycmWmdyZTGWExmLCYxFhWZ0EXmJFQW5xIsK6VYWoxzRUeGSypRlhVlLiuGWVGUubEtwpZaggO9GY53Jnh4uMQz82q8fnk/f3DzbH50aBn/cPo6fvnSJt799mH40wfgp8/BL74Gb36fs+/8iLP8hLP8rJ6K+vZ7dRpTQPFXVXO8B5PvmsbUN3mXt3kL+LmhNr775/Dzb8BPXuCN75/kH768m79+ej1//sA1/PGxZfzh/qX87qYFvLJijGeWD/LQxd3cPdnGkYky+0bLbOrLsaojyeUVncVFnYtLMebkI8xISUwkw8zIyszKRhjPKEwWdUYLBjyO5FXDJlzQGC1HmagmGGtLMtGeZqI9y0g5yUA+Sl9Wozul0BGXKWoKeT1CTlNJqzJxWSQqhdDC9ZFFwlIQUfAjiH6CIS++gBt/0ENI8CIIbkTRhRRyIwhuZNGLLPuRJC/BoBNFCSArAWQlhBQOEBK8BIJuAkE3oaAH0eMkE1HwW1uJCkFGu2ucPHLIhLi4GEIL+Exw0wI+c6KhAClZIla/jVy3fcbEEClZIhEWSdSBMC6GiEsCWsCH5HaiB/1kNZWoECQS9KAF/STCInFJMGDP7zU/xIc9LgSnHcnrQvF5kbxuJK/bTNAOOg0roOhxmr2KoseJEvAiepyEXHZT7fFaW8zORVeLUUvhtbYanYAOq2kbtVmbsdtacDos58Cjy2aMu55w6rcbSZyix0XI5cDdAMO6Wumwt9LaYpwOel1IQZ/R41hXHRvgOFXVdNst5pehfpf9nJ3GqQmrLmsLjmkXmSDYUBMbkNjYBfRZWs3LGsqjz9KKz2YxwGVKOquvHowTdDgJeNyEgn5EMURYCqLJIqVU3ATH4WKWgUySwaTOeCbBss4SK/u7WNFZ4caeDvbPmeDUFZdycOY4O4b62Dbcx/reGjf2dLCmp5Orq0VDdRzuYeVgN8trFS4u55iZTzKc0OlUJQpCgITPheI0FMdQXTVuwLDgdJh2T8uFn8TRNI2Aw4azebppV506TkvzOYqvx2nB7Wgl4LYTCfmJ1/s/E6EgaUEgLwkUZYlaLMpQPsdAJklFFkl6nERdNqI+t2FJtbYQtBkTsDabKa6N3deGstkI7bG3GNNQG/8TimMDHj+B21ait3SAhSPP/oeg7viB7/LwfT/g97/1d/zg+//AA3f9EZtv+KoBkL9pkuq/M4vHXqS3uI9Pftz6WwXHD513Hh8+70N86Lzz+OTHP8GH6pedd955nH/++f8+QP4PB8f/KExOBcbzzz//HHg8//zzzdONqo73J6hO3WlsTAMaG5A4VWVsaWky9xut1lZzt7GhOLZaWz5QxdGwqE6FRafPhcPrNC/zhnwEpthTg7JAUBbMDkdJkw3VUZHxCyHcfh/ueh2Hx+fF6/cRqMNaUBLNHseAGkbQVcLJKGomgZxOIqeTaKU8iXYDEHO9XWT6uoh2VIjXqmjVErFqmWxPjXxvF6nOKsmONjJdHcTaCqRrbRS6O0i3l9GzKaSYhhzViCRiSKpiJqiKiqE2CqpMSAkjqEaCqmlPrafFNuyp6WKWdDFLqpAhkU0aoTm6AYXRqLHjGIuqZNJxsrkkiaROLB4hlY6ZoTiyLJnqZEN5NKo/jK5LWZbQNJVo1LCqZopZY0o5yp1tdA/2Mjg+zMDYEB29NSqdbXT21ugb7mdopJ+Zk2PMmTnG+Eg/E6MDdHWUqbWXaCtl6eowYLGjnDdVxwY8FtJxcskocV0mpoWJaWFTdUzGVOK6jK6KxCNhoopIQpNJaLIJkDFVQg750GQRXZHQFcms8JgKkA3FMeBxnqMuNmDR63EgCn5CQS9+nwtRMKypkhggLIfQowqJpE6+kKatWqTWVaWvv8uA5rmTLF40j0svWcTKFVeydMkCrrxsKddceSkb163myP6d3L5/F2fuvZPTdx7hxK17jD3EHZu5dfMGjmzfyJ17t3F4x0ZO3LqHpx46xSufe5xnHv0Mzz56hteefZpXnnqSV556kscfvI8TRw5yfP9uDu/axt6Na9lx4yoObljL7Zs3cN++nTx42z7uO7CH49s3c3TLRo5t38zBTTdz+67t3LV/Dw/edYz7jh/moU/fzZkH7+XZJx/hm196md/72mu8/sITvPTkQ7z+9CM8d/oezhzZx2ePH+DpYwd57tgBXr3zNl46so9n923l1cN7ePXWXTx08/U8eNMq7t+wihOrruCBdSt5avtNvLR/K68d2sVzu2/h+T1b+OzmdTywdhV3X3clB5cvZuuCmWyaO8HmBbO4ac4E62ePc+OsUW6cNcrNC2ayefFc1i+YZOXEANfPHOOqkT4uG+hiaXeVueUsc0oZ5lVyzC6mWVyrsKynnWXdFS7paeOqgQ4u723jklqRy3oqXNHXwTVDRkrqJd3tLOmssrhWZUmtg4WdVSYrOUaKKQayMfozUQZzcYaLKcYrWcbbcgzmEwzk4oyWM/TlYoyU0nSnNfqzMXoyOu0xmTZdMrvlumIq3fEInbpMVRUpCD7K4SBVVaRTl+mIylQ1iXJEoKSGaI+qVOM6bTGNqh6hlojRm0nRk07SGY9SiUQoaxoFRSElCqQlkbweIa9HSIRFMqpMRpVIyRLxcJC0KpOP62TiGglNppRNml/UFNJxSukopXSUtkyc9lyS7mKa3nKWnlKGrlyCzpRRmN6T0ulNaQYoJzXDTpaLM5lLvNdlmVAYjoUZ1EVGdInxqMy4JjEqB5ihiczPaMyMGZUdi7MSlxUUri0o3FCOsLUrxaGBEvcNlvncrG5eWTrIN6+d4E82zedvjiznjYdWw6tbOfvVffCDe+Gnz8DPvwhvfJuzb/4Azv41Rp/jG3XV8S04+47Jhe+ehTffgbfPntvxaATgGCE47/JW/b9/5V1+xtl3/9ZIUn37D+FnX4K//hzv/MHd/PMXd/GXj63iL0+v5Pf2zecbm2bx4jX9PLmsi0cW1Dg1u507xkvcNlJi91CRjT05VlYTLC/qzM+ozEqrjCckRuIiY0mZiazKrHyUWcUYswsxZpfiXNZf5fo5w8wqJFhQzbG0u8KiziKLuios6CgyWcoyljNsff3xCD26TJcepjMmk5O81JIqw+U0lZhETvGTUwNEA3YSYS8xyehdDIfsyIIDWXIiCXZCfhspTSImB4kEfEhel2HL9LmR/R7UoA8l4EUO+cyQsXDQZyRNB7woAR+xQADN7UF1uoh6fWSlMEU1QjGskAkKpPxBMkGBbEgk5Q+S8PiIuTwkPD6SPqPQPBIKoAUDqEE/WjBALCySUmRDPRVC6GIIPRQkEgoYO2ShAFHBAEnJ7SQuCcTEEIrPQyaiEBNDyH4PSv0xhn0eA8y8LkS3h5DHQ8Dlwue0IbidiB4XkteN6HGZ52W/l0jIeExq0G+CUeunPoHX2mpWVLiaW8zCe2drHeRsLdiszVgtTThdVlxuG06HBZvV2D1suFtEv8dUGmW/l7DPg615Gi3TPoW9tYmm6Z/Camkyx2Ztfm9fsq54NYDR1jLdnIbi6HPZDVWzbottqIxeh9UM7fG2tuC3WgjabaY9darSKLqcRq2E00HQbjPB0W+1EHDYjBAdy3vw4m214LfZEVxuQj4vobq6LYkB4ppCKRWnls/Sm8/Ql0nQHdfpjavMayuyadEc1o0NcWNfJ7snRzh56UJOLruYOxfN5diCOdw6a4Itw/2s7qxwbVuRFZ1VVnZ1cP1wHzeOjzC/mGFGOkGfJtMf1yiHg5RkgZjHgWhtIeywEnY7CdmtJjh6WppNaLZd+Cm8rUY3orv5vX1Hv92K19pq1o/466+r29Zq1qQIPpcBjuEgGVWiGJFp01TykkBZDtMVizKQSdOdiFMQBeJuF5rTbjwmrwPJZcNnbcJvbUVw2hGcdnyWFrNXsrGn2rDP2hsQW1ccHU3T/nPgaITlfIqAs5OBymEWjjz3G0Pd4V2/z56N32TPLd/k+9/9e/72x7/gtRd/xIkjf8D2tV/ninm/HfvqwpFnUQKjv1Vw/J0PfdiExQ+ddx4fPf8CLvjI+Xz84x//zZTH/5+D41RobEwDHI3bvWdVfb8t9VOf+gQXXvhJpk27kKamaWZq6tRpgGNLS9OvBUeLrdW0qpohOXWVcerYPQ7zck/Qi68ejGPuM9aPjToOSZPN4BlvMIA3GMBfn0AoSKhe09EIxwnKEiFNMRTBXIpoIYOcThJOJUxwbCiO6d4aWrVEvFY1Fcd8XzeFvm5SnVVibSUS7RXi1SKpzgq5WtVQHXMp5ESUSCKGnkqg6BqiIpvKZwMaQ4oRkKMldPRkFC2ho8Yi5/QnpgoZsuU86WKWZC5FIhUnFtOJRjVTUUzENTLpOOlMnFg8YoJOIhFD1yO/EhzFsIAYlhDDEuGwSCSiEIkoxGI6mVyaTDFLrlKg2t1B38gAg+PD9A73U6lVKbWXqfV1MTg2xNjEKDMnx5g9Ocr4SD+T40P0dlXpqbVRLeforBbprBSotRXNqRazFDMJMnGNpK6Y0NgAx2RMJRE1LtcUgagiEpGCRBWRqCKihUMkNJlUVDXO18ExqobPmQZANtTH98OjGV/ucSCEfAghHwG/G0kMICsCYTmEGpGIxlQSSZ1CMUN3TwdDw30mNC5ZvIClSxZw+WVLufaay7ni8mWsuu5qVlx7Bdu33MTtt+3lzP0neerMgzx26gR37t/Joe23sH/LBm7bsYmje7Zx+97tHN2zjftuv5UnH/o0z3/2DJ975EGee+wRXn/+Wb7y8ou88tSTPHzf3Zw4cpB7jtzK8f072b1hDRtXXG6G4ZzYtZUHDu3j9JFbuWf/bo5tN+D0zn27OXHoACcPH+T0yTv49F1HjVCcR0/z2gtP8YUXP8fXX3uO1557nFee+AxfeuoRnj99gkeO7OGJ2/fyxOHdPHt0H68cP8jLR/fz8qHdvHp4Dy/s3cpDN1/PvTdczb1rr+Xu6y7n1NoVPLblRp7ZeTMvH9jG0zs28NnN6zhzyxoeWL+au1ZfxZ5lC9gwe5QNs8fZvHCOAY2TI6yeGGT1xCDr505w08UzWTNnjKtGerh8sNsAw552lnZXmd+WZ0G1wKLOMguqBRbXKiztrrKkVmJZd4WrBjq4sr+d5d1lLu9t44q+Dq4c6uKKAeN+FnZUmF8tMbdSZLK+YzOQjdGb0uhORuhJGVA4VEgyUkozmE/Qm40yUEhQS6r05WJ0xGW6UhE64jKdMYV2PUyHFqZTl+mNReiJqtQiYdplgWo4RKcq0RNV6YmqdGhhqqpIRRWoajJ5SSAni+RkkYIaphrXqaUTtCeiFCNGv1whopJTZEN1EUNkIwpZLUJKkUnJBjQmwyKJsEhaU8inYhTScbIJnUI6TjGTMAGynIlRzsSopI3pKqToLqbpLqbpyMZpT+l0pqJ0p3V6Ujp9qSi9KY2BlG7YeHNxxlI6QzGlPoaNdSypMiMZYTIRYVYiwvy0zuJigvkZjXnpMAvTEpfmZK4pRFjbFmdHb56jw22cGCjz1NxeXr9sgt9bNYsfbrmYvzm4jH/59DWcfWYDfG0/fO84/Nlp+Mnz8Itvwtk/BX4EZ/+2HmTzC3j3DTj7FmfPvmN2Nb4zpWyjcd7QGd/iLG9yln/lHf6Zs/wT8Hfw1g/hje/CP38F/vZZ+N8Pw3eO8YvXdvK3j63hL+67it/bPZ+vbZzFq9cN88xlfTwwu527xkocGsxxYDDPjv4ca9sTXJ5TWJgMsyAbMcAxHmY4JjKckBhLK0zmdWaX4swrJ5mZ05ldiLGsu8TMXIxFHQWWdpVZ2J7n4vYi89vyzC7lmMynGc8kGEpF6YsZgUodMZGS4mMgH2VWV5H+fJT2mEhJDxIP2sjIPhJhD7roRBXsREQHquREFuyIAStxJWSodgEfis+D7HWj+DwoPg+q36iIUAIGRGlCEDXoN3tuFZ+XiMdjTtTvJxEKkRQEksEQiUCQRCBIKiSQlcJkRIl0IETC6yfh9RP3G8AYlQRiYdE8xmWJuCwRlQQDJoUgUUkgKgloQtB8LLoYohDTCXtchBw2MhEF2esmERbRxSCy31AUG/vtIa+LoNuN1+nAZbNib20xrJsOY9cw6DR2DcM+jwGnkkDY5zGvE9xO7NMvwt3ajM9mwd3ajGXaNCzTptF60UW0TLuIluaLsLROx2Y1rKoerwOvz4nHbcfltOJxWI3e4Dp8ix4XQaedsM9DyOvC2jyN1ukXYrM209J8EQ57qwmiDXBs9DM2LK0NddJpbTGtsI0RfG6zfqMBPOekq9qtpjX1V4FjY99x6s6jqUI6bKaKafZBWm0EHU4kjxcx4Mfv8xAI+JDEAFE1TD6uU00nqaUTdKcS1OIaA8ko89qKrJ87wfrxQXbOGufowrnct3wxj668ivsuWcTRebM4MDlmguM1lRLXtFe4or3Mir4aq4cHmF/MMJGK062IdOsKFTlEURaI+pxIdouRgOt1I7kMa27DomtAWiuOaRfit1pM265z+jQTkKeCY+O1dNlacdlb8LltiH43kZCfhBQkp0iUlDCFsEgpLNGmKtSiOl3xGG2qQtLvRbVbCdstBKzNhJwWAvYWPK3T8LY2m+Dot7aaKrff/l73pq0egtSAx//kjuMHk1ZDnh4G225n4ejzv1FVx4Ft32bfpm+yfPYr7NrwDb7/3b/nhz/4Ga+/8lc8+sAPOHXn99mx/hu/FYAcajvKpz7h/K2B4ycu+Cjnf+jDfOS8D/Hx8y8w1ccP1aHy/0ZwnAqC/xYwnpuO+uEP2FOnwuL555/PBRdcwAUXXHAOQP46aGz0NL4fGhtW1MY+YyNRtRGU43DYTHC0Wlux2FrNMJzG2BxWnG6H2eP4/mn0OfoEP06/G58YMMExKAumTVWOqiY4+kJB/MJ7SlpINOCoUdcRlCUEVUaKaaipONFChngpRziVIJwyQnLiVWOXMVVrJ1VrJ1LKE+tsI9bZRranRmmwj+JAL6lau1HNUSmS6aqS7W4n29lGsq1ItGCkquqpBNF0krAeQVBl43drKmE9ghhRDOVTlc3dRrVewaGnYqQKGXKVAvm2IulillgmQSwdJ5muV2tEFFQljK6pJFNRUukYiaSOpstEtDDRmGraVMNhEVmWkGUDEiVJqI9EOGzcR6wOotGoRjqbIl3//e09nQyODzM0MWLaVTt6a/SPDjI+a4KZsyeZMTnK5IxRRob7mZwxytBgr9HZ2NFGT2eVzrYStWqZrvaKGY5TyCTN2owG6MUishGGU5+oGjagUBbNsJtG8E08Ips/rwiBc8Jw9PrPaGHBHFUMEg76EHzu93Y7fgU4CiEfsiKgRiTUiIQWVcjkkuSLGTprbYyODTJ3ziQXL5jDsqULufKKS7nmiuWsuvYqrr5qOStWXslNG9Zw/Q0rOHTbPk7dexePnb6PR++/h4fvuYsju7dzfP9uDmzfxB2H9nHy2G0c3reDuw7t58ETx3n8M5/myYdP89kzp3n+icf4wgvP8pVXX+ILLzzLM49+hkdOneTBu45yfO92dm9Yw44bV3LbxrXcsX0j9x3Yxf237eXE3p0c2b6J27Zu4vCubdx16wFOHjnEySOHOH3P3Txw8jhPPHw/zz1xhi+/+jxffPEpvvX6C3ztpad4/elH+PLnHuHF0yd58tgBnr7jAE/cupNnj+7lhSN7efHwXj5/9AAvHNzFo5vWc/+6Vdx9/dXcu/46Tq652rSrPrnjZl7Yu5Wntt/MQzdfz6fXXMMd117GgUsXsXneTNaMD7J6bIh1sya4bqSP68cHuWnOBJsXz2XHpQu5ZclcVo4PsaSrjQXVAnPbclzcWWJhrcy8So75bXkWdbaxsKPCJd3tXNZX45KetrpVtYcVI71cPdjFipFeLu2tcll/B8t7O1lcqzK/UmJ2Kc+MXJbhTMIAo3pZeFciQi2u0pXSjMj/UpqhUprebIz+fIJqXKE7G6MaV+hIRqhEDZtpmybTpsm0R1U6YxE6oipVNUw5LFAOG7uLtbhGR1SlKAvkxACFcIiyKpGRQmTDBjwWIzLVuG7srcWi5BSZrBwmG1FIK2FiYoi4JJKJqOR0jUxEJaka/aax+v9HyZhKNhMnn0uSzSVIJDWSKZ10Riebi5HPx8nlYhSyMQrpKB35FLVihs5cimo6TjWp0ZHU6UoaymNvOkpPwgDHkUyc0WyC4YTOQFSlPxpmMB5mNB1hRsawrs5MaszJxLg4H2dRMcGCXJT5GZmFaYnleYWV5SjrOpJs68lxcKDEiZEqj83u4oVFA3zpymH++KbZ/HjvIv757it469Eb4NUtvPu1/Zz9/kn48RMG1L37fTj7v+CtPzespfysbjM11MezvPsBcDTSU9/hLG9zll/Wb/uzOnz+pVG98YvvwE9fgx99jnf/6BTv/t4x3v7KAX7+/Gb+8bG1/PCuy/jO7oV88aYJXlk1whOXdnPf7DaODGXZ25tkV2+GjbUUK4oay1Iii1Lye4pjPMxQVGAgGmIkGWYipzGrFGduW4Y5lTSzCgnmt2WZXUwbX4p0FLm4s8TMslHDMl7IMJpLMZhN0J3UaNfDlCMCeTVAPOSkoAm0pyJklQBJ0UNK8hrBN2EvmuhCCTqRgg6kkBNBcBIM2gkEHCiSsQ8eFnxIIS9iwJhw0Ec46CPkdSEFvKhi0EyqNpXH+m0V0bAhNpwe8pS/yXLIb4aZJTSFuCyhiyFTzWsAWgMcGxMJBUxA1YQgCSVMQgmb1zVGcNqJ+N0k5BCi20akbnmNSiHU+t98wedG8HoJej0EPG7cLgd2mwVbS7MRGFMPefHZLOeAoyYEET0uwj4Plgs/ybSPno8S8OG3W2n+xMfwWFpoufBCWi68kKYLP0XzRRfS3DQNS2szDrsVt8uB1+PA73Ph9xnulobdtKHgaiEBxR8gHAgQdLuxtTRjaZqOzdqK1dKCw27FYbdit1mw2yw4rcbYW1uwNjeZttapoThTOx0bCmMjGGfq6caOZWM/0dXSZCqpjqZp5u6cu7X5nO7GRqejz2Z5z/5av5+AzU7IaSi7gt9HMOBDEIxwuYSuko/rVJJxOlNxulMJelIxRnMpLu6osHbmKNvmzuCea6/goVXX8Mh1V/HqpnU8eu1l3LVwLofmTLJzYoQbuqpcUS5webnA5dUK13TXWDU0yJJqhclcipoqUosqdMYUn63TXQAAIABJREFUsuEgms+BZLcguQxwDLudRuiRy0HIbiVkb8Xb0oTjok/gt7SgB/14W5pwTruQgNVIUfVZWnDWras+pw2/22G81m4bAa8DKeBBF4NkI2EqMY2qrlCSjb//bYpEuxahGlHJhEIoDgeixYJosxoqo6OFgM1ihDNZWw3Vv26vbnRLNlTPxhcGjQRd+5T5L4Hjhz/8ET56wUWE3N0MVY+zcOyFfxfm9tzyLQ5u/7YRjDPxEvu3fovvfefv+e63f8qzT/wZD977Rzz+0J/y0H1/wrZ1X+fyuf95gJw39CSyf8x8Tv9lxbE+H/vI+fzOeedxwYd/hw+f9yE+/tGPmZbV/5vA8beRnPpvQeMH59zk1E9+8uOmyjh9+kUmOLa2Npsq4vvBsRGUY7dbcThs2O3Wc8JxbA7rB8DR7rThdH9QdZxqVfWLAZx+N17BTyAcIlDfeRRUCUmTDbtqWMIvhPCFggTqsChIorG/17CHKu8F0kgxDSUZI5JNmjuOUjKOls+SqPx/5L1nmByFma4NBowNKE3qyZ27Uld3dXVOk3POM0pIoJwFQkggCQUQCAWUc04oEEQSWSJHYwz22j621/baXq/tXXvt47AH28B9flR3MQK8u5+P9zp7ru/Hq+muaY1mRjU9fdfzvM+TNCo3MvuMUjyCv6YCrdawr6bamkm2NhGqqzYgszJFormOWGONCY7+RAQ1FkIJBfDqmqkuerzyJyqkX8XplXAoInbBieAVkTUvatCPFtEJJ6PEKhLEK5NoER0lYCSpBsM6uq6Z4OhTFfSgj4Cu4vPLSLLbAB5VNJJUBWOHMTsulwOn047TacftdiMIxsfQ/KppVw1HQ0SSUVLVaRrammjqaKG5s5WmjhYa25tp6Wqjs7+b3qE+egZ76evvoreng/a2Jvr7uujuaqO/r4vO1iY6W5uor66gvrqCuqo0NRVJKhJREpEgkYCPoE+5RC30KyL+DEx6RTdKBgSzcCi57Hjs5UaRsiyYQJjtZJTdjktmeIdjNl11eKKqM5Oq6nJazR0gSXYjewUUVUTTVSqqkjQ219HT28HgUC8Txg+a0Dh/9gyW3bqI5UsXM2f2NG5eNI/Vd63gtuWLOXJ0P+cePsMT587w6NkTPHDkAPu3bGTvlg1suOsO1t+zis0b17L9vnUc3LON00f3c/bkYR46fYLHHz7Ls+cf5eIz53n1+Wd45bmnuXj+EZ555AEePXGIfZvuYcMdmZqPO5dzZNPdnNpxH8e3bWDXPWvYvGY52+65k31bN7Jr43r2bdvMgR1bOXP0EGeOHuLJc2d47omHeePiU7z+3Hnee+U53n3xKd586hxvPH6Wl84c5rnDO7h4ZBdPbFvHszs38tTWdTy9ZR0Xt2/ksXtWcWzxAg7fMo+Di+dxdNnNHF4yj9OrbuWRtct55K5lnL/7Dh5YeStnVtzC7rnTWDthgBUDndzW18Girhbmtzcxv72JeS113NrbzppJY1k/60bWz7qRFZMGmd3eyMSqBEPpCIOpsPlCemwq8hlwnN3awKzWWqY3VTG3tc7oeWxv4ObuFqbUp5lSV8kNdVVMrEoxlIrTm4jQGQ7RFtJpDgVojmg0RzQagirVmkS1JtEQ9tGaCNKeCtMY8dMQ1agKyDRENSo1iaqATEJxkZTcJCU3KdlDWhGo9IpUKAY0JtwO84VDhSKQktxE3XbCTisRl42Yx0FEcBGTPMRlgaRXIqnKJFWZuCITkgTiPi8xVSEoCQQyFr6YTyXuN8JQwqqCrsrGi3KvYfUOh/xEIwGiMR2fX8KvyWgBiWDISyTiIxbTSEQ1EmE/lTGdqqhOZUgjqXlJ+SXSmky1X6HKJ1Ove6kLKDTrXtojBji26gY4NvoE2kMqvckAQ8kg/VE/A2Ef46IBJsY0xoW9DAVlxoUEJkUVZqS83JTWuLUiwIpKnbU1Orua4xzrSvLQYAUXpzXy7dv6+em6ifxy6438+tAMfv/wIj586R749iH46Tn45QWjW/GD9+HP34GPfgL8AvhVBiB/x0cfGx2PH/JnPuSjzJ9/GgaMv8s89hfGPuOfvw3/9lX49cvwk8f547eO8LvXN/Pr59bwr48t5+dnbuFXp27lu1un8v66SbywuINnF7ZyelIFhwbSbGkLs65B4846nSUVKjNDHm7UXUyNqYwNivQHJRMcW/0uQ3UMy/TFffTG/EyuTzGloYJJNQkmVMYZTIXpi+uMqzaCm7oTIToiOs0hI0W10icQkzJdhbILzWEl6HYQEd1oDjt+ezlBtwvdZewYZmFKsJYa3bT2UhNmRJcd0WU3wdGVqSjKPq86y0sQHFYUjxOf5MEneUwgdNvLjYAdyYXiFVC8AqLkwiMYe+KS6DIcHIITryKgekVUyWPCpeiyG8/lGWgcDpOK045ktyI7bPg8LnTZsK76Bfcw1dGO116G6ignIDpJBLx4HTZUpx3RVoZzmLpWXlxESXEhJcWFFBdZKCosoLggk26a6S60FRYY9RSZHUh3WQlWSz75I67FasnHUVxo2lZthQWXKI75Y0ZTkDPGhL2y0mJs1jJKigsugUe3vRzZ4zQvcIYUL5ogIjmd2EtKKMrPw5Kbg6Ugz4DbgjwTIi0FmYoLi/G5F+Ub+5KFeWPIGz2C/DEjKS7INXf3HeUllFryzL3G7AXTUkueuas3HBgLRl5H3nXXkHfdNeSPuJb8EddiGTXCsOTmjrnEFlmSO+aS+pDhVlVrRnW0lZbgsFsRBLeZ/h7TVJKaj2rdT0NIpzGk0REPMammgiV9HayfNJYHbruZx29fxNPLb+H1e1Zx/tYFnJw5hYNTJ7J53AC3tdQxO51gejrO7Joq5jXWsaCthel1NfTHQtTKbqoUDzUBGd1ZjlxmwVmYh6soH09JkVmt4iwswJo3Glv+GMpzR1E08hrKckYS98nYckZROmaU0c+Yn4s1L4fSDESbdSZlxdjLi3BZS5AdVgKCm8qAj6a4saNeo8rEnDbjd4AskRA9+K1WPIUWox+0sABrfi7WwhysmVRfuyUfd0kRntLijOr4STBReUEeJbkGOFr+K8AxqzyWF6VoSu/g+s5/Hx7vXvYO29a9ZwLhtP4LbLrzXb729j/zlTd+zvmHf8iujV/n8K5vceGpn7B3yzeYNf6vg8dJnc9QE13L1V8c8TcBxy9fcRVXXXY5X77iKq754tUmSF5+2WVc+YXP+dj/TcHxb1m1MRwcPw8Wr776anOGA2N2sumpY8aMumSvMQuD2cmqilmAzCqOWbuqxZJPSVmxmaT6aXi0FBV8xrKaTVXNgmNZppLDNiw4xq0IuGQPdsFp9jiWO+yXgKPT7cLlcZu1E1m1z+P3IgZ8iEE/UkhDCBijRMP4k3Gj07G64hJw1OuriTTXE28zFMdIQy2humpCddXEm2qJ1FcRqkoRSMfRklHUWAg5qCEGfJeojUrAjxIKmAE6YsCHWxGQNS++kIY/HMAX1dHiRiBOIBrEHw6gBFT8AR+RWJhoNIym+fD7vAR1zdxr9Koikuw24VGSjMRUp9OOy+UwodHhsGWOGaqjJHrwKhKyLKKqCpFYmERlkprGWtp7O6lvbaShrYm69ibqO5pp7W6na6CHngw4Do01VMfWtkZ6+zrp7mlncKiX7q42errbaWqspaG+mtqaCiorEqRiYWKhABHdT0hTP2MzzVpMs+A4HA6zqqHgsCK7HbispSYc/iVozHY4Dh+zniNjX3U5rbjcNtweu6E2egVUv0woHqSiNk1XfycTJ41j7Lh+xo3tZ9rUycyfPYO5M6exatlSVi+/jfnzZnHr0kWsXX8nK9Ys48SpIzz+2EM8/vBZHn/gNCf37eHIrh3s3LSe++5dy51rVrB+w1r27NzC0UN7OXXsEKdOHOahM/fzzPnHeOG5p7nwzJO8fOEZLpx/jKcePsMzjzzAsw+d4uSebWxedRvrl93C8W3rObljPffv3MSx7Rs5uG0j+7auZ8/WDezZson927dyYPcODuzewenjh3ng+BGeefRhXnzqMd556TlePn+Ody88yddfeJp3n32crzz2AK8/cIyXju/lxSM7eXr7ep7buZHzm9by+IY7eWrjWs6uXMqBm+ZwaNE8Dt06n0NLF3DgltmcXLGIhzK9jmdW3MLhRbM5dNMc7psygVWD3Szv7+D2/k5u6W5nQXsr89oaubmzmdv7O1k5YYCV1w9y21Av8zqamdZUww0NlYyvMhTHLDiOq0gwoSrFlIYabqyvZnJ1irmtDcxtrWNGQyUz6iqYWV/JrKZqFnY2Ma2hmil1lUyqqWBCpaE2dkcjdITCtIV0moIazRGdpohOne4zFcTagEpTRKcpHqI25Kc+EqBSU2iI6lT4ZdI+iZjHQVLwkBQ8pEWBCkmkShSpFAQqPB7SbjfVkkSVKJr3kx5j4m4XcbeLkMOoIsjaVUMeZ6abzthfTOsaUVVBz4SFRLwyCc1HzKcSlESiikJYkQnJEmFVIer3Egv6SYQDpKJBIgFj3zGsyUQCCsmQj3REozISMKcirJEKqMRUibjXQ0IVjNoP2UOtJlPjl2gKKCY4Zvfsmvwi3bEAg5VhxldEGErojI0FmJAMMSERYDCs0KeLjA0LTI55mZ5UmBtTWBCVWRL3siqtsqEmwOHuJI/d0MArczv45tIBfnBHHz9aO8BPN0/gjw8vgZfWwd8dgO+f5s8/eoQ//fxZ+O3r8KdvwJ++Y8AfPwV+Bh/9Mx9/+Cs+/PA3fMTvgQ/4mH/jY36XAcZfGyrlxz+DD38Af/o6/P51+Nfn4edPwA9P8+HXdvGb59fw84cW8+Mjc/nezql8f8cM3l07gbdXjeXZm9t4ekEbp26oZO9Akq3dMda3hbmzOcytFSpTgy4m625ujHkZDHjoDQh0awIdmod2TaQjINEVkugOy3TpMjfUpJnWUM2EdIwJ6Ri9IT+dmspgIsJALEJPJEhr0E+9ZqjZaUUgLhvni99qw291EHaLxESFqEsm7PAQsgvoVicRt4Jm9+CzulDtblSHiGx34bY68dgcKG7D0ZG9uJaFJslejtdlR7KWodit+N1OdNFDSBLQBTc+px3ZVo7HXobgsiJ57MiCw1AwPXZEtw3RbTODzXySG7/suSQhWxVdBBURXRbwCy5zp1J1O9BEtzkByYMuC2iiYUHNprP6BRdh2YPPWUZPYzWPnz5GRBUJKR5KckfjKi0y6ysK88aQnzea/GHBfkUZ+19W0XGWGCE1WftoNvwla1P0C27mT5/KQEcbjuJCRl19FfmjRmEZk0thXj7FBRYKCywUFxZRWlKEtbyUkuJCykqLzZ36rHqbhWVdkvF7BNxWK+WFhSYQFlryKS0pMi/SZ8Gx0JJvQm9RvhGyU5jpfSzIGUWJJQ9rSaEBNWXFl9hSs7UcJQW5mUTQXDMkpzB3NPmjR5A36jpzsvez3ZGFmTTX/NEjzGOWbLdkJpG0JNPhOLyOw+124lMlgn4vYdVIx63we6nTNep1H80hP+MrEizqauGecf0cWziLk3Oncf62m3hx9e08uWQhZ+fN5PD0SWwc289tbQ3cVF/DgqZa5jfUMb+pkTlNDdxYW0VXKECV6CLucZD0CvhsZQilhWbwTDZV1ZGXa1Rf5I3EWTAad2EO9ryR2HJH0JyK4MgdiT13NLacUdjyx2DLH4O1wEjetZcW4raV4raV4rKWIDiMn5WwLFIX1ulMx2mPhalXFeJ2qwmOMY8Lb3kZriJLBgbzzVqPktzRlOaMpix3jFH5YsnHXpCH02LYhLPgWJqXc0lYT/b8Ls7P+duA4xe+cCVXXXkNllw/jcktTOx87i/aVlcvesuAwXEXzWMzBi+yZe3X+MrrP+e1F/+J5574EdvWvce2de/x8oV/5O7bv8LUvgt/FTz2NtxPcUGYyy+/4v8YHK+67HKuvOwyrr3qaq7MQOM1X7z6kpCc/87g+B8B4l8DjVlw/EsqowGMX8rMpTuNnwbHrJpoKogZVTE7WXUxPz/XfP/wx5WWl1Bcemm6anYKCvPNSo6/BI5ZYPw0ODpElwGVTgflDrtZd+ERBdyCxwRHl2hUdgxXHD8Njh7NjxwJ4UvEUFNxo6uxtgpvKo5eX024qc6AxvZmEi2NRBvriDTUGiE6dZUEa9LoFQkTHLN7ji7VqNxwK5KpOgqaaiieoQC+aAiX7DHBUYvo+GNBtHjI6G6M6KhBP0pANYJroiGi0TDBYICgrhEO6WgBrwmOsuJBkt3Gjl7GljocHIcrji6XC7fbjSKL+FTFsKz6VaLxCPGKBJV1VTR3ttLa3U5zZysNnS00dLbQ1tNB92AvAxOGGHv9OMZPHGJgsIfWtka6e9rp6Gyhr7+Lzo4WujpbaWttpLmpjtqaClLJKPGwbnY36sMUx6zSqEoeFMGFIrjwim7jynZ2H8RWZl4Bl1x2EyL/szNcdXRmrsgOB0eP4DChUQv7SVUnqayroHeoh8k3TmT8xCEmThhi1syp3DRvNvNnTWfV0ltZvfw2blt6CytW3s6GLfdy14Y7OXhsP2cfOMnZk0d58MRR9m/dzP6tm9l8z11s27yee9ffxbad93Fg/y5OHjvI6ZNHOH3yCI8+dJYXn3+G1166yIvPP8MLzz7JxWfOc/H8I1x44hzPPXya+/duZefdK9m+djkHN67h2I57ObV3Cyd238eB7RvZu209u7ZuYtfWTRw/tJ9jB/exf9d2Thw+wKnDB3jy4Qd44clHeeel53jj6cf5xovP8p3XLvKtF57i3ccf5LUzh3h+/zYe33oPT21dx1Nb1/H4hjt5+O47eGjNMk7cdjMHb57LgUXz2HfLHPbdMofdC6Zx7PaFnLljMceWzOfwotnsmDmJdRMHuGtCH3eN72fNxEFuG+hhQUczs1ubWNjZYlhW+zpYNtTDbUPdLOho5oa6CiZWJbi+NmWqL0PpCOOr4oyvTDKptpLpzfVMa6g1ur/aGpnf3mCC44y6CmY2VjG/vYHZzXVMra8ywLEqzdh0iu5ohLZQiOZQkIaAj4agn/qgn2q/Qkr2kJTcVKqSAY/xEHVhjcZYkGpdpTEWpFJTqAp4SSge0opEhSyRlkQqMpMWBSoFgbQoUCWKJD1uEg4HMaeDhNtFwuMm5nISdtqNUnV7OUGXnXAGGgNOG7pghODE/aqRlulxmeAY83kJyRJ+t4uQKBIUBAMiVS/xgI+E7icZ0amIh0nHQiQjOrGgSiyokgr7qYh+Ao3pkJ9U0EfcJxOWPURlF3Gvx/w+VPuMQJ/6gExb2G9YVUN+ExzbIgrdcT/9iQAD8QBDCZ1xcZ2xUR+DYYX+oMTYsMDEsMSNUYFpIQ9zgh6WJlTuqtHZ3Brh1MQ6npnVwYtz2nhzTjNfW9DI36/s5Vc7p8CTq+Di3fzptc384Z1d/OHbx/njTx/j49+8ZKSs/vkb8OH/gD9/Dz78IXz4Y/jwn+CjX8LHvwZ+k5l/zdha/9mwpv7p7/noD+/B716Gf34CfnIG/uE4fPcAH769if/55HJ+cXohP9w9ja+tHeCN5T28uLiD529u58l5LTw+r5kzM+rZPZhkx0CaLQMVbOipYEVThPlpH1MjEpPCkgmOXX4PnQGBLl2mU5fpDIqGZTXsZ1w6ythEmI6AwrhkhL5ogO6QRnc4QGdQo0nzUu0VSEnGzlZUdhFT3EQUAW95GarVis/qwG91oNmcaDYnQZuLoNNDxCOh2V34bW40l4jmllAcbjw2Bx6bDZ9opFF7BZf5XOu2lSE6rahuB4rTUPD8bicBwY2e2af1Z/ci7Rl4dBghOtnE62wFhy4L6LJAQPKYo8sCQUkgqIiEvBK6LODzODNhNuX4PE50WSDklQirMkFFNKExW+vhF1zokgvZWkJQdDCus5kHj+4n6pPwOsuxjLoOyW7UY5QVFVBiyaMgf8wlr2eKiyyUWgyLqr3IgrOkCFdpMc6SItMaWJafS+61X8YyaoRp2yzJHYO9yIKtsIDcEaMoGJ1DYV4+RfkFWDJTVFhgQqO1vNQEuezvL9lhMxRVuwPJZqe8sJCi3NxPFMUiC9by0k8uwmeUR3NycyjI+VRHpCWP8mIL1mFfc3anMWtRze7IFeaONpNBs8fyR48woTA7WXDMAmLeqOvIHXntZx73aXAsy8unxFKAzVqGILjR/EZHc9TvJe7zUqmpplW1UVcZX5FgYXsjq/s62X3jBLYNdvPA3GmcXzyXxxbN5vTcqey8fpA13S0sba1nSUcLy/u7uLmlhYUtzUyvrWZSVZo2TaVWEYi57cQkFz5bGWJZEa6ifJyFn9RxOPPzsOeOzkDjaMSSfNyFOTjzRjG2pR5n3ijsOSNw5efgKsjFVZSPq6TAUAPLS8zzXXRa8XmMn42IIlAbCtCZitES1qkU3CSddtKim5QoEHbakUqKDVuqaY/OM3shy3LHmAqnvSAPW34u7qIinBYL9nxjvzRrFc4qxv8l4PiFL1zJFVdcTe5okarwaia0P/W58Dhr3Asc3ftNVtz0BlN7P4HBmUMX2XHv+7z50s945YWf8szj/8Da29/iwRPf5cHj3/urazvGtz2GX5jEFVd88f8YHK/74pdIhCLcsfR2rrnyi1x9xZVccdll5Ofm/T8Ljn9pd/HfA8XP220cDovDjw0Hx6uvvuoScMwG4owePdIMvMlOVkUsLCwwwbC4uBCLJf+S7sbsY4qLC03FMZumOrySw1JUcAk4ZqExu99oc9s/E46TvW0XnJS7bJfaVCURSZERJNG0qzo8biOYRhYRVAVBU01wFIN+RD2AR/MjhY1ORzUVN/sctao0keZ6Eu3NpLvaSHW2kmxtMsExXF9DuKGKUH0lodoKwtVp9HQcbzSI26dgkzwIqoJTEnCIHgNeM+AqBzXUSBCH6EL0yaZNVYuH0JNGqmkwHkYJqHh1H4GgRjCsEw4HiYSDRIM64VAmSTXgxeeXTdXRIzhMe+onCuOlqqPL4cTlcKJ5FQKaD82vEgwGSKTiJKtSVNZV0dTRQmd/Nx19XbT1d9E+0E3PUB/94wcZO2k810+ZxMRJ4xgc20drexNdPe20dzTT09tBW3sT7R3NNDXXUd9QTVVlkkQ8TCjoR/MrqF4Rr/KXLapZcFQ8ThP6sjuKWetU9tjwyb7w+TylcTh8OjIVHfayYpyOcpwuKx7BgdcnEQj6iKYi1LfU0dLZzMD4fqZMm8zM2dOYP28Wi26ez603L2DxwnmsuX0pa1csY+1dq1hz10o27djEhm0b2HtoNydPH+Whsyc5d+oEx/bsYtd9G9i8/m42rF/Lug13sXHreg4f2cf9J49w9sxJHnzgFOefeIRXXr7I26+/whuvvMhLzz/N6y9d4I2Lz/DiU4/x5JnjHN91H/s23MWhLfewZ/1Kju9cz5kD2zm25z72brmXPVvv5cDu7Rw5uIcTRw5y9OA+9uzYytEDezlxYC9PPHiGC0+c462LT/PexWf59ssX+N6rF/m7557grQfv54Wju3lq50YeuHsFj21czaP3ruSxe+7ggVVLOLJ4PvsXzmLvwtnsmjeDbXOnsGP+NLbNnsyBW2ZzZPFcds+dws5Zk9l0wxB3je3hzvG93HP9EHdNGsuSvi7mtNQzs7mBeR3NLOnuYElPG7f2trOop5XZzXWGXS8RYiAZojcRpDPipy8ZYVx1ikm1lUxtqmNWWxPTG+uYXl/FwvZmFrQ1MLO+ktmN1cxrqWNuc21GhazmxtoKJtdWMrmumonVVfQl4rSFQjQFdeo1lXrdR21ApSqj5qQVgSqfTG1ApTkRpj4SoCkeoirgpSGqU6kp1Ib8VOsqFZpKOlNKnlBEYpKHmOQhIRr204jLge60EbRb0ezlaPZy/Jnx2crQ7OUErGUEHFZj11HyEBZchCTjhUjWomrYVAVCskhIFtFFjxH9ngkS0WWRsKaaPaiRsEYiHiKR0IlG/UQiPqJRP6m4RjoRIB3XSEd8JHWVpOYl6hUJSW6isusSxbFKFahSBeoDstlj2RJUafQJNKgemnSB5oBAR1CmL+pnIKYxEPbRF5TpDYr06SIDuouxQQ83RDzMjErcFPdyR1WQexujbOmIcHhcmgcnVfPEDdW8OL2Wd29q4sd3DvL7vbP58MHb+MO5ZfzqiRX84uI9/Ob9/fzpJ+fg1xfgd6/CB1+Bf3sHfvtVPvzt1/jo99+ED/7egMeP/9nYYfz4F/DRzzKq5I/hz9/jw9+/x59+9RIf/fxR/vSDw/zhW7v44P0t/PGte/ntc8v4lwfm87Mjs/nBjim8uayTJ2dW8+TsBh6ZXstDM+o5NaWKI5PT7BhMsGUwxca+JHd3JljVHmNpc5S51QEmRRXGBkV6AwKdPjft/kyqasgAx7aAh86In46on46wj1qvi554iK54kK54kMagl1pNpkL1EJNc6IIdTbDhk+34JCc+xYFPthKQbaieUmR7IV5nMZpQTkRxk9QVdMmB6irD6y7Drzjwe90IghWHoxiHswTVJ+H1Sag+CUl24/bYcLrKcXtsiIIDMaMiyoIDRXTilVyZSiQrorMMxWm7ZIargdlzdvhkz9+IIhFWJFNRzIJhVm3MQmbU7yWoiPg8ThSnDdlhxeuy4/M40QQHAY8Dv6MUscyCYivGXWrBVVKAtTDH2B0rLcRWZuz7FVo+6ZrOKo6lFsOimg3IsRV+Yl0ty8+lYOR1pvqYDckpL8gj55ovUTh6JHkjR5uKY2FePpbcPAMiM3bV8rISExytmWoMl7XUTFH1lJUjlFspLSjAMmYMZUWFlBUVUlRYgLW89BNn1zDVsSDf2G/MHzP6EmjM9kNmobEoP8fcQczChSVnlAmDxfk5FOXnmIE8uaOuMy2v+WNGfuZY3ugR5Iy8lpyR1xoBPhkFsmDMyE9SZj8Fjg67FVH0ENC8RIMaCd1PKuCnJqjRFAlRF1Bp1FUmVCaZ21zLiq4Wtl8/wD1tdRy5YYg1JiMbAAAgAElEQVQH5tzIuYUzuH/OFLaM7WF5ax23ttaxtLuNZQNdLGpvY2FLM5OSScYmYjSrMk2a17jAIjpRraVI5cZ54SzOx1VkwVVkwW0pwJmfg8syCmfBCMSiHKTiXLwlecyfOIBSlI8zbxRScT5ymQXFVoriKENxlCE5ShGdZchu40JJQPIQkkXiikidrtEWD9MQ8JJwlJN02kl6nESdDrxl2UTXPPP/xVZiVMGUF+RiK8gz1UZXQQGuggI8hYU4Cgqw5eVRlptjWoRL8vMpyc+/pFPybwqOxlzFiGuKifsWMth0jsldz30G5m6Z/ipnjn2XeZNeuuT4zHEvcHTft3nnjV/w1iv/xL4tX2fbunc5d+p7n3nsf3Ymdz1Lbexerr5qxN9kx/Gqy7/AmBEjzT3HUSNG/j+rOP5nVMX/qJ/xL4XhfBocv/zlL/PFL17Jl7989WfAMbvXONyWOjxNNQuJpaXFRnrqMAtI1rJaUlL0GWgsKSumpKyY4tIiCkosnwHGMke5qTY6MnCYreHIAqNdcBoKpNtugGHGoiopMorqRZQlPKJwSZKpW5Fw+wxw9ASMHkdB9yHqAdwBP2JIN7scg7VVxJrqCdRVEWttJN3VRnVfF5U9HaTamok21hGqqyZQXUGyrcGYlnpijTWEq1IoER2HIlLqduAQPdgFNy5ZRPKrpk3V4/fi8Xtx+yTkoA8tohOIBk2bqh4LEYjoRihONEgkFiYSCRGJhEjEo8RjESLhoJGgmpnsnqPL/Qks2mzl2O1WU2l0OGzY7VbsVhsOuxVF8OBXZDS/SjgcpKrqk7qN7sFe2no66Ojronuwl/7xgwxMGGJwwgBjrx9i/GRDcRwc20dbRzM9fZ10dLbQ29dJe0cznV2tVNekqaxKkk7FiEWDBHUfAVU2IXF4ME62i3E4OGqKaO7UZBPiBIfVvEL+aWj0DNvPyaqSw4Hy88DRYS/D4SzHIzrxaQqhSICKqiQdXa2MGz/AxOuHmDVzCsuWLmLNyttZtWwJy5csYvmSRaxbdQfr16xiy8Z7uWvtSjZv3ciWnfex/9BuTp0+xomjB7j/6EHuP7Sf7fdtYN+u7Wzfdh979u1k94FdHDl2kFNnTvDgQ6c598gDPPP0E7z26ou8+/YbvPvW67zz6ku8/fILvPT04zz90BmeOHWU0/u3s/++u9mzYQ1nD+7g7MEdnNi3lSO7NnF8zzbOHj1ghPKcPsHRQ3s5fGA3e3dt5cTh/Zw+up+nz53l4uMP8faFp3j3ufO8/+wTfP2ZJ3jr4VNcOLKHZw/s4KmdG3lo3UrO3buKh9au4Nw9K7n/jlvZNWcqW2fdwI65U9k4dQLrJg+xceoENk4dx855U9g150Y23jDE+kkDrB3XzbYZk9kwZTx3Txpi9YQBlvZ3Mr+9iVkt9cxra2TFuAGWdHcwt7meaXWVTEjH6I/p9MYC9KfCDKQj9CaCDFXGuLGxihktDcztbGZ+Zwuzmw1wnN9az5ymGqbXppnTVMOCtgbmN9cyu7GaKVUpJlcmmFxdwZT6WiY11DBQkaIjEqI5FDDVxvqgnxrNS5XP2O+r0300hDSao0HTqppSRap1lZQqUhvyUxP2UxH0kwqoJFWZmCwY0OdxEhZcmZ0zKwGnjYDThuooR7GVIlqLkWwlRqiH04HPahRFhwUXccVQ/gKZPjCfy4HmcRGUBMKKREgWTZA01BwjGCfglYgEDHDUA16Cuko4ohndjUGFYFAhGvWTTgSoTAWpSARIR3wkAl4SfsWA1IyalfSJVPhlI/AnA451mkRz2Edb2E9TQKHe66ZOcdESkGnyi7TrCn1xjaGETk/IS2dAoFeX6NLc9PqdjA24mRpTWFChcVt1iNX1Ce5tSbKmSmZTo8r+Dp1HJlbyzs1dfH/leH66diK/2DiZn++Yxi8OzuHnZ27hX55eze/e3sFHPzgNv3wKfvsi/Ooi/OxZ/vTjJ/m3Hz3JBz+9wJ9/9Sb8/uvwx/8BH/0wM9+Hj/4ePvwO/NvX4Jcv8/E/Pg7fPcrH7+3gg9fv5d9eXMNvn1zKz0/P4cf7p/CjnTfwo+3TeH1JBw9NSvLEzCbOTK7i5ORqdvWF2NYTYXNvnHVdce5o1Lm1RuX2xgjL29Pc3BDnxoSPCRGV3oBAu9dJq+qkSxfpDnnpCiq06xKNmkiDLtEa9VHldZoJv80RP1Wqh9pMCFNEcaNLDvyiDVWy4ZUceCUbHocFr1iKVyxFFUoIKFZ0rw1dshFSnYS9TvxiOapUjq65CATcyLINl6cEl6fE2IHVFbSAgtcvIsku3B4bbo8Nj2BHEp0GQLptJkAaltRPwDELi16XHdlhRXHaDGur5DIUyszboCRk6mM+mYDgJqiIxrnt/WSyKmNMU9FlwbDN2stNcMxCpqesEE+JBdVlxessN3cbXaVFWIsLKLXkmt2JloIc8jIp8Hm5xj6itdiAQXuRxUxKzRarZ9Wd0rwcsxg+77prTLgsys3FMmaMUceRb6S0WnLzDAtpSRF2WzmlJUWG6pgJq7GVFOLK7Jp67OV4bDZEh4PywkIK83KxlhRTXmyE95SXlXySIZE7hvy8HFNxNP6tnEt6IUsseWbqanGB8XVn7YzZSo5SS56pHmbrPLLgmAXEbNhO/piRJjhmITILjvljRhp/91OKY/GYHEpycg2oKcjHZi3D47YTUGUiAZWE5iMVUKkJajSEdCoUgUa/wriKBDPqKrito5Gtk8eyurWaXRO6OTHzeh6+eSanF0xn67helrXUsqSljlvbG1nU1sjClkZmN9YzEArSpWvUiAKNup+Y5CHodqCUFSOWGXUXrqL8TLpqEUJRIW5LHp6iXFz5IxGLcvCXFxBxlrJ6/gzCrlK8Jbn4bBZ89iL8rnI0wYFPsGcukthRPMY5qMvGc3NcEakJarTGw9QFVGJOGxF7ORGnFa28FI8lz1AUC4x9WXP/NtPRaM3/BB7t+fk4CgpwFRZiz8/Hmptr9k0OB8fsRYGSgtz/CnC8ki9cfiVf+uJoJHsXnTWHmfipuo4bup9n1eK3OHnoO0wf+kR1nNp/gR3r3+eFZ/+RN1/5Ge++9QuefOSH3L3sK0zt/+usqpO7n6OlcjejRti5/POST/8/zOWfM/+3YfDf/Xw/FYRzxeWXzpVfuOI/PVddcSVXfOEyrvjCZVx5xeVcdeUXPjNfuvqqS+bLX/oi13z5aq695ktce82XzNvXXftlRlx3DaNGXmckg+XnmjbU4TbV7I5iviWPvILczwDjp+2oxaVFWIoKyCvKJ7+4wARFS2khuYV5xn1bKaWOcspdNnPKnFZKHeXYPQ6coguX5MYte3DLHlySG7vHQZmjHLfbicfjMionvBKKKiN7JdyyB4fgxOOVzSAapy/T3xjRUeNhfIkIYkijzCvgCWuI8SCh+kq02jSJ9kYirXWEmmtI97SS7Go23nY0EWqsJtJYja8yTrKlnnBdJem2RpIt9UghDZdfQdL9WEW3CY2CqiD5VTx+r2FhDfjwRUP44mF88TCBRJRwRZJIKkYwHiYUDxNPxoy9xniEZCpKKh0jnggTCmuEIwFi8ZChOmo+vIqENCw51el2YHNYzTGVR6cdj9uJKLiRJQG/IhP0e4lGdFLpGNXVldQ01tLY2kJrdyftvZ20drfT3tdOV38nrV0tNLbU0tHZzLjx/YybMEjfQDed3W309HUyNK6foXH9dHa3Ud9YQ1NzHQ2NNVRXpYhFgwRU2QwG8MsCfllAzSiLn7en+HnBN9lUvywkZpVHZ7nR1ZX9xfwfWlczyYAOexkutw2vTyIS10lXxWlqrqW7q5UbJgwxf8YNrFpyMxtXr+DOpbew5Z41rLntFlbcupB7V9/BujtXsvL2W1l9xxJ2bN3Ivn3b2LPzPvbu2syRg3s4cnAP+3fvYNe2rezcvoP9+/dz9OhxDh07ysHjRzn1yAOcO/8oz77wHK+88hJvvP4q77/zFl997RXee/1VvvWVt3j7+Wd48vRJzh07wOn9O7l/73YePLqfs0f3ce7+ozxy8jAPHt7Lw4cP8NiJo5w7eogTe3dyeNdWju7bwfEDO3jgxAGefOgEzz5yihcff4B3L5zn9cfO8M75h3j9oft58eQBXjy+n/O7N/Pghrt45L61PLh+NafvXMbJO5ZwcMl8tsyczLrJQ6ybPMTd1/dx3/QJbJ46no03DLHpxrFsmjaeu6/v487xvWyYMp47x/dy58Q+7r1xPHdNHGDluB5u7W1nQVsDy4b6WDlhHEsH+pnV0sTEyjRDqTgD6ZjZWzeQjtAT1xlIhpjeXM0t/V0s6GhkZn0lc5pqmNVQxZyWahZ21DOvtYbZ9WnmN1dzc2sDcxqqmN9Uz6yGGqPDsa6KcdUpepNR2mNB2uJBmqNB2pNRGkKaYU0NGxHxlV6RpnCApnCAOt1HjWakjVbrKpW610gfDfnMDsaUKpsTlwWCbhd+uw2/y4HqsCFnqg6ydQeyrRzZVo7XZjMeZ7fjc9rRXC40jwvV6UAsLyMgeNA8bgKCh5Bs1HBEvApBxUioNK1/ikjILxmW1LCPaEglFPKSiGqEdYVYSKEqFaQ2FSIVVkkEZCqCKklNJqK4CYoOwhmbatzrIS47SSkuajWZhqBKW1SnIx6iPaJR7xOpUdzUym7qvQLNqkSH7qM3ZtR1dARl2jQ3bZqbDp+TsWGJG+Iqs5I+FqR1llaGuL0ixLKkn9Vpmb0dUc5OqOeZaa18ZWE/f7e4n2/e0s03F7fz3ZW9/Gz7NH51dCH/6/xqeHMbfPMw/OhB+P4Z+OYpPnr7IB+8vZcPvrafP37rCPz8Ufj9C3z064v8+Xev8sH/fA0++Cp8/A34zatGCM53z8L7h/nw/Gp4cg1/fPBWfn1sLv96dB6/PDyHf9o1jR9smsy7ywd4e0k/F+Z2cHZiNQf6kuzuTbFzsIqdQ/Xc05ZiTVOC22vCLEz5mZfyMSetMS3pZ2LUS78m0OVz06q6adcMaOyJanRH/LSHVOpUgUbNsAF3RAM0hVRqfAas1/iNkKbakEqlJhGR7ARc5WhuKwGPjYBoR7IV4XWXoElWAqKVoGwn5veQCigkdYWEXyLsdROUnYRUNwHVhSo6kAUbimgnrCtEQypR3YvuF9EUNz7JieKxIThKUTw2ZLcVyWUzrXmCI2NPtZbiLCkyKzOyYKdJTkKqgK44iQUU/KKNmF8m5peJeo3e0ZgsEfd5jQ5S2W0o7KpIXFNIBIxduOzuoyYalUyCoxzJZcvsSboRHFYcZcU4MhbQ7NhLiygrzKcoP4fyTDBOWZGxP2jJzTFST/PzKC20UGaxUF5YiLWoCGtREWUWC6UFBeYU5uSYHY2mypOXR2FODpYxYygYbaSaFhfkM2bENdhKSyguyMWSO/qS3uBsWM1npwxHeRm20hIzuKekuJDSkiKKiyxYMpba4iILBfm5JvBaCvLIz8uhtNBipqwW5uVSlJ9nJq9m9yCzgTtZlXL4FOSMuWTyx4wmb/QockeNJGfkiEtu54wcQe6okeSNHmWOue+Y+T5lP4cSi2HVFV12FMFFwCuR0o0OxyrdT1XAR0vMUBxXTLuBRYO9zGysYc34Pu4e38e6oQ52TO7n+LwpnJg/lYPTJ7Hz+kFWtzWwuK6SVZ2trOxp5+bWBq5PRukK+GjyqVQpMklFIa7IBEUPQlEBcmkR3rJClFILQmGu0elosSAVFSEVW5BLCgiUF+ItHk1aKmf/utuJegpQy0YQcOcT89uIaC7CPg9elx3F4SSkaKguAdXpICA6iWsKNdEgDbEwtWGdCr+XuCwYO+wOG2pZGZ6CAuy5uSYQOosMJbssP9dMqS0v+KQn01Nagqe0xKwGKckdY/RmZkN6CgtMxfFvblX9zN7jVddSVpigLraOca2PXqo+9jzP3s3fYPPd7zK1LwOOvRfYsvY9nnvyx7xy8aecPf5dbrrxZW7s+esrOW7ofo7u2sOUFkS47LLL/6/D3H8ncPz34PHT77vqiiu58orLL4HGL151xSXzH4HjcGgcOeJaRo8aYYLjcAuqmaj66WqNYdbUoqJPrKjDp7DYQn5xwSUKY2GZoThayooospaY4GjN2FOzkwVHt+zBowgmODpFA448HhdipnJCkgRE2Ri37Mmkr8qG0qj7UIYBoxoP442FEKM6nrCGnAwjxoP4qpPE2xqo6u8g2lZPrN24XdHbRmVfO8mOJvT6SvTaNFIiRLShmmBNmlRrA+nmepSIjlsz7KhW0U25y4HN48KtSIg+r6k0ykENfyKCPxnFn4yip+OE0gmC8TBaRCcaj1BRlSadTpJIxIjFQySSERLJCNFYkHAkQDgSMKo0vDKyJCBmoNHtduJ0O3C47Fjt5ZeAo9vlQPC4kCUBRRbRfQqhoJ9EPExFZYKqmkpqm+po6mijo6+Hzv5uWrvbae1qoa27lZb2Bhqbamhvr2dwsJMJE4cYGtfP4Ng+xo4fYOKkcYybMEh3bwfNrQ3UN1RTV19FdVWKZCJCVPcT8EpmvHq2SuDTFRrZ6PdPR8APD7dx28o+s7s4XHkcPn8JHLP7jYLkwhtQCMYCpKoTtLU3Mm6wh5tmT2X5TfO4b/UyDm1ez8aVt3Hn0ptZcfNc7rljCauWLmbtquXcvXoZ96xZzvb71nFg91b2bN/Elk13s3fXVnbv2squndvZsWMb+/Yd4OjR4xw/dopDx45z4P6T3P/Ywzz09GM8//JF3nz7Db76ztt8872v8v4br/O1V1/mm2+8ztvPPc1zD57h/OljPHL8IGcP7+XciUM8cuoYT5w9zeOnT/DQ4QOcO7ifJ44d4ZGjBmAe2r6JY3u3cXTPZk7s38bDJ/bx1NmjvPzoGd59/jHefPQMrz10nAsn9/Ps4V08vX8757bey5l1qzl77xpO3XUHR5YtZt+iuWydPYV7bhjinhuG2DxjIltnTWLTjWPZMHmQdRP7uG/KOLbOmsQ9k/q5vaeFpV1NLOtvY8VgB2uvH2Tt9YPcNWmQleN6WNLTxqqJY1k2doj5HZ1Mqq5mMJlgIB1nsCJBbypCVzxIXzLE+Jok05urWdDdzE1dzUyvTTOrJsniriYWtNcxr62WBe11zG2pZmZtkvmNVSzuaOaWzmZuam1iTlMdMxtrmNpYzcS6Svqq4nSlwrSnQjRFdJoTYZqjQSMcxysSc9tJuB3U+hRaokHqdZ+RMhrwmtBYEVSpCfupC+vUaD4qvDIpWSQuC0RFN7rLid9uw+e0482mWpaVmPAoWMuMYvKSYuTyclS7HZ/Dgc/lxO924XM5jY67zH2/22XCY1iRCatGompYkYj5vCSCKomgSliTCfklgppEKCCTiuvEQz6SIS+VMY3qWIDKkM8E37hPJCy7CElOw97oE0n5JVKqh5TqocpvdFU26irNIT8tQfUTcPR6aAmotAd8dAb99ER0OiN+2nWFVk2gPeChPywzMeZnSszPtIiXGWEvCxMaS9NhllcE2dAU5dBgLQ9MauLRSY08c0MzL0xt5O05rXxrcQ9/f8cQ/7JtJr89vIiPH1sNL26GN3fAu3v402tb+V9Pb+SDp9fz+yfv5IMX1sH7u+C7B+BH98OvnuCDnz3K73/2OPzmRfjDa/APj8D3H4TXd8Az9/DHozfxwe7Z/HbXDH62eRI/2XQ9P9o0iW+tGeCd27p5Y1En52+s4ezYCk5PqOPQQBX3NgRZVauxtiXBuo4a7myp5Pa6BIsqQ8yvCDE3HWR6Uuf6mEp/UKbT56bV5zFqS2IBumMBuqI6XVGdlqBKa8hHe0SjPaLRoCtUKi4qJBeVXg81folaXaFWV0h63URFJxHBQURyGqO4CSkuwl43Mb9I3CcS9XqI+2Qqgn5iqmSMXyapq8QCCkGvh4DXuNCQCqukIz5SYZVYQCLiNybsE9EVt/FY2WXuF2b3EGWHFdlhxV1WYoKj7LCiuMoJyC4DUmUHuuIk4hcIiHYSAZmEXyGpeYkrMrrLScBj2E2DoouIIhD1SUR9huoYkDIv1J02E1aze5SC04bTWoq9rNSEr2zdhrWk2ASqrPWztNBihM5kAKvEYoS3WIuKKC8s/Awwfh44ZqcoN9cEx6xF1F5WTGHeGJzWUtMmai0pxJUJYXPZysyd+uE9wllILCkuNINvhh8bDo5ZWMzaVvNyx3wGHLPgNnyy6uTngaMlN+eS+TQ8Dr+dN3rUJbCZP8YI1LHkjDKhMfv5Zb8OdyYFXZcFUrpGXTxMddC4SNcaD9MY0lg9axq3DPUzIR1j2UAXuxfM4MDCGeycNp5Ti2Zy6qYZ7JsygW3j+1jf28H6/m52TBrPxvGDLGqpY2IiRLtPoU6WSIkSUUkiJIr4XQ58tjJUW7EJjtnxlhXjLS/BW15CwFVOQrITF8qo9ts5s2cd1Vo5cdVCdcRBfYVCOioQ10WCXg9+t4eoHCAsqUS9MhFVJKl5qQxpVIUDhvU/o3j6bWX4bWV4S0txFeTjyMvDmW9YUW15eZTmjDEV7mwlTHmB0ZEpWMtwlhSZine2BiULkI7iQsoKP6lE+S8Fx+zeY95ogYh3Lj21x5g0TH2c2n+Bk4e+w5pb32ZK3wWm9l9g54av89arP+PC0z/mvru+xvTBi381NGbBsbf+fhylTf+/AsfPq934a8HxqiuuNMFxODBe/cUrL5n/CByzwDhq5HWMzlRwDLepftqe+ulKjeHHzaTUjDV1eCBOQYnFAMXMTmN2r9FSVmRWbtg8DtOKmq3e+DQ4mtAouhAkj9lTKEkCoujBI7qNUQQEVULyGzuNcjhgdDemYmipGGo8jBINoiTCiFEdIaajVsTwVsaJtRrAGGquQW+sItnVTKKzyVQcg5m9RiUVIVRbQaAqSaqpjlRTnbHfqBlwWOZxYnU7cYjGrqMS8JtWVSWiZ3ok/cgRHV88aATjRHT0WIjK6gqaW5uoq6shlUoQierE4iGSqSiJZIRwJGDYUzPBNooiIYoeAxqddhwuO0634xJwdLkyoJ1JUlW9srG0HtJIxMOk0jHSlSmq6qtp6mgxdht7OmjubKW5o4mWzmbaOpvo6GxmcLCTSZMGuX7SOGMmjzehsW+gm9b2Juoba6itq6S6Jk1FOk4iHiYW1AhrKmFVIeTN1AgoIj7JYyqRw7sY1WF7jsNVxeG21OHhN58Gy78Ej6LThuC0IXgcSLIb1S8TiGhEU2GqGyrp6+9kyo0TWTx/JncvW8LWu+7g6I772LNhLetX3saKm+eyeO401q9Zyd13LGPNiiWsWbGEu1bexpYNa9m3ewv792zl0P5d7Nu7gz27d7J//16OHz/JqdNnOXn/WQ4cO8axBx/g7JOP8fAz53nhtVf46tfe4f333uVb77/Le6+/xjfffpNvv/Um71x4lhcffZjnz53hyTPHeeT4fh4+fpDHz57k6XNnefqhMzx24iiPHj7IY0cO8fDhfdy/dzs71q/m8M6NHN+7heN7t/Dg4V2cP3WIC2eP88q5+3n5zDGeOrCdR3dt4rGdm3jgvrs5cfcdHF+zjGMrb+PkqqXsWzyP7XOnsWHqRNZO7Gfj1AnsXjCNfTfPZNf8qWybPZlN08azbfZk9t40i/umX8+y/jZu6ahnaXcLS7qaWd7fwfL+DlaO62H5YCeLu5pYMa6PpQP9TG9oZCAWoS8WZiAdZyAdpzcVoScZZrAiyviaJDfWp5nVWsu8tnqm16aZURVnYWstN3c1Mre1hvlttcxtqWZGTYoZNSkWttZzS2czC5obmNlYw421VUyuq2J8TZqeiigdiSAt8QANIc3cYawLayREFwnRRUs0yGBdlbGvEvRTqUqkfRKVupeqoEplyEdN2E9TPEJtKEDapxg7jYIrE3LjRHPYUR02FFu5Wa6eVRwFaxme8lKcRYVI1nJUp8Oc4bCYvZ1VHXVRICRLRhCO30fM5yUdMmo1UmE/QZ+hGul+kUjQS2VSJx3XSIVVkiEv6ZBKRVClKjMhyYku2NEFuwmOSZ9I0usmpXqoUD0GwKgi9ZpCvaZQ65P43+y9d5hcBXrme3eGGc94BgaFzqly1YmVc66uqq6uzt1qhZZaOQeUJRBCIJRzQglQRoggBAKBkAgiChhAhCE4jNdre9dj7+O7jmt7bc/87h+n66gkNON5bN/13rv7x/dU9al6qk9L9XSfX73v975ZxU5OddDilCg4JVpdEu1elQ6PRNHpoN1pp8ttZyCkMinsYkpAYYrHwTS3g/lBJytSAdZkQ2zrjLF/VIpHRiU4MSbB0+PSXBhM8+bMFr5YMYovV/bxx1un8d8OL+LnZ++Hi1v5x0tb+NuXN/GnT6/mvxxdwp8eX8ofH1/A35xfDR/uhQ938fcf7IE/eIr/du0R/vyzY/BHF+Bnl/nHD4/Aewf52+fX8pcnFvE3B+fxh/f385/XD/B7D47m6zWj+PrBcby/tJ035uV5b2kPz09Kc6Y/zlMTWzg9oZU9nVHWt/jY2BFjY2eatW1J7slFWJz0sSDhY27Cy7SomwkhmT6PQJtipqhY6QkojAprcN3pd9ET8Wl1GyEvnUE3bT6VnOogLpiI2U3ERQtx0UJStZNU7URFMwG7gaDDSFi0ElHsxD0yflmDx7BLIKw68NiN+AQzMbdExCkR96gkA25SQQ9Rn0pwKGE37FNJBJ0kQ9q+a8QrEfEqRH0qMb+TiFch6BLxKddTTx2GBhyGBgRjowZ0Q52HJaiUrU1DwGnBJRgJOR2kQ248diNJn0rUpVmjw5JWOeOxm7+hNoZdEgFVwq+I+m6jw9yEZNP2LAWbEauxcQjGvgmNJVAsQZWeVFoGVvXVmhJprKujsbpaVxLrKip0aKyrqNDBsRwey8Fx5J2368pmSWWsHjlMTzctuVo0yL1uWS1NSWGsq63WOxtvhsnSc6qrKnRo/HXAsXS/HBxvhsebofFXgWPp6/LXGPmjH1I94k7dIlsxUrMDl1JhLTEgUIYAACAASURBVIYGJJsZr+Qg5nGRCXpJebS1gNagl4xTYkwmTlfAw9iwj3tHd7Nz5kQemT+dx5bM4b09m3h3+zqeXjKHveN62dDZwtZ+LUBn18Rx3NfbzvRkmG63TE52EBccRESRkCjgtJjwWk2oxjrEhgrEhgrdduq0GFAsTUiWWrxOM8mgSC6m0BIRef38cXqybtrTCsWMwuiuGK0ZDzGfnaBiwW02EBElMh4vEVnAL163+MddImHZhs9mxm02IDXUanbZ2hodHA0jR9I0YgQNw4ZRN+xOHRwbKkbo8GiqrdbTfUv26fI+zcbKkZjram7YYf1/HRxL1tUffK8CW0NxSH18Tlcfl89+m6P7v2TDqg95cOUHPPbI17x47vfZdv/H/+JAnG+C42lM9S3/W4LjDTuNvwY43uqxEjjeDI3lkHjz19//3ne/AY4//MH3daVx2BA03ly/UR6QU1E18hvgWFExQj9+qykHx4raSipqtVCckk21wdykg6LJYdHvm4csqSa7GYtgxSJYMdnNNFkMGG0mDSaHbKrSUKWEXdDg0S47EIYso6UwHNHvRgp6UcJ+DRwjflzJCBavitEjEy5mcWcTuLMJxGQIdz6J2hwj2J4j0JYl3NlCqC2HN58i0JLGmYpoiarpGOFcmmBzEingweKUMMsCDTazrjTKHhdOvxcl4EX0unSQtXlUHD4XctCNGvbiCfkIJSJk8810dLWTz2eJx6MEgh4CQQ/hiJ9Q2IfX58TpkvC4nXg9LlwuFVkWsdks2h6j2YDJYsRo1u5r3Y1mHA4boujQwVGRHXi8KoGgB3/Qgz8SIJaOky3maevpoKWjlUJHK62dBdo7W+nqLtI/qospE8cwd9ZkZkyfzIyZU5g2YzKDkwbo6++mtS1PujlBPBkh05wgkYwQCfsJ+N0EPU78LoWgUyGgyrhl4Qa7avmUrKmlqPgSOJaUxpKVtXzspqYbklNvhsobVEezAUm0aYE4AReheJBkPkF7T5HByeOYO2c6a1ctY//2TRx7aCdPHz3EIzs3c/+yu1h51yzuXjibLWvXcP/KZWx4YBX7dm5m745N7Nm5iUP7d3LgwE6OHjnE4Yf3c+DAQzx69BHOPPEUZ587z5PPPMfxJ57i6Ysv8uwrF3nulYu8cfUdPv7kGp9+8jFffPIRH73zFl9/9GO+uPouH712mXdfOs9bLz7Lleef4vIzp3np7ClePHuaV184x5ULz/HqM09x8fQpXjhxhLMPH+DUQ7vYv/kBTh3YyeOH93Dioe088fAeXjj5MJdOH+XV00e4dHQ/T25fzxPb1vHMrk08tnENx9as5MSauzl+73KOrVrCwUVz2D1nKlsmD7BhsJ8dMwY5tGgmhxfPYv+CaeyZM4ktU8awefJotk+fwLrxfazsKejguKQty5K2LIuLzSzvLnB3XxtLO/PcNzCKJX09TM5k6Av66A376Y+F6Ito0Dg6GWYgHWFCOsL4RIApzVHmFTLMy6eYl42zuD3Lst5WFrQ3s6gzx+KuPHOyCaYlQszJJrTnFrLMyCaZlIozIRVjTCJMV9RHwa8V3Gf9LlJu7TbjVQnZTDS7FSa1F7hr/Bg6IgGyHpWobCcq20m4JR0cU34nrZEg2TJrUtBhxW+33ACOsrFJt6aWpgSOtvo6JKMB1WJGtZhvAEfVYsZls+qw6BMFvIJDt6yGnQpRt5O4z0k84CLskfEodjyKnaBHJhpyk4p5SUY9JIJOoh6JqEsk5pZIuCWiqgO3zYDT0ojbZsA/FIwTUexEJAsRyUJcthKXrdqeo1PUwbFZtpFV7CRFKxlRu9/qkmh3i7Q7BbrcAn0eiXE+mfF+mYlekSl+mVlBhYVxH8ubQ9zbEuHBYpi1BR/rcip7OgKcGd/M+ck5Xple4P0FnXy2rI8/WD+VP9k9n78+fjd/c+Y+/uuJFfzhkaV8sXsav719Ml9uGsfv7ZjA35xZCq+s558uPsB/f/lBfnF1H3/4/Fp+9vJW+PJJ+N1z/PVLW/iHFzbwl6eW8sc7pvDnO2by6fwCXy7v4vMVPfx4URsf393Hm/MKXJ6Z5cXJzZwbSHGiJ8KhtiAPdYTZ25NkW2eMtYUg9xdjrMqHWZLyMy/uYnbMzYy4m8kRJ2P8El1uOwXZSEGx0BVU6Am5KXolil6FrpCH0fEQvWGfllTrkckqdlKCmbjDTEqykZCsJGUbMclC0NaE19JASDCRcIqkfSoRp4BPsuAVzQQUm7YLOQSOUZdI0uciHRjq6gy4dRj0u0TtPeKTdcWxHByjPpWwRx6ynGrBNYKxEWtDLdaGWmyNdUMQ2YhgvA6UslWzqrpFE6q9iYBiI+qRCKsOIk6BgGRHNTehNDXq+7xBWYPGqEch6lFuAEeXw6rtTlqNOEUbTtmug6PV2PgrobGhpvoGKKoaMZzqkSOorazQwdFQW0tDVZUOhfWVlTRUVenQWJoSPJZDYwkc66pGYqivob66AlOjZlUtKYy/DBhLimMpPKex4bpVtb6uRreq1lRX6opjTXWlHo5TMVKDtFKnYwkOywHyVmrizeBYbju92ZZasqYOv+N2ht3+Q4bd/kP9WGlG/uiHOihXV2kwO2L4nVRXVdBQX4vV2IjssOJRBCIulaTPRUyViEt2mt0KOa+TkLWJuMXA1FySdRPHsmGgj31Tx3PhvhW8v2MDn+zbxkurlnBosJ/tfe3sm9DPqbtmc3LRHDaP72dhIc3YoIeiKpGSRJKKRESWcJsN+OxGXOY6FEMVirkGt70Bv6yp4D6XHdVlIhKXaSuGGD82x+DoLL/92evMm9bNjMECg6ObWTRnNAN9aeIBG36hAZephohgIud1knCKQ9U4ZiKKnZhTICRZ8VpNeCxGpIZaxHptp9JUVYGhHBxHDL9hj7ZkWS3BYymwqaFihP54CRxLcFnq6fyfB45Dc9u3v0fFMBGfOIvO9CMMdl5kau+rLJ/1Nvu3f87h3T/hoa2fsXzWO/8qe+rNO47dmWM0VAb/twHHW6mNvw44/rLHvvPt2/jubd/5pdB4MyyWQ2P5XmNJdSxZVIcPv5MRI4bdUK9RioQuB0ddYSxVcNykNJZPTZ2mMlbVV+vgWN1QQ90QNBpsJixD1tISOOrwODSlHUeT3ayH55SDoyyLyLKIIDk0u6oiILpk7C5FD8RxDKl7csiHGNZGiQWx+J3YQx5SPW0Ei1l8LWnEZAhXLoGvNUO0u5Vwe16bYhZvNkEwn8aVjOBPx/GlYgTScbyJCJLPrSWnqjI2WURwKkhuJ06/F284iCscQPZ7kP0elJAPZzSIKxbCEw/iiQcJJSLEMgmacxlyLVlyuWbi8SjBkFeHR6/PiWsoSdXrceHzuvF4XCiKpIOjwdSEyWLEYtNsq1arGbvdiig6kCQBeWgk2Y7LLePzu/D4nHiCXqKpGM2tOa2Go62FYlcbnd1tdHYV6epsZcwQOM6eMZG5c2YwZ+4MZsycwoTBsXT1tJPNp0mmYyRSUVLpGIlkhFg0SCTsJ+L3EPQ4CagyPlnU1caSJfVW+40lILylelhSDofGZmrCYmjQ/2DbynYZS6MfsxiQZDtOt4w/4iOejdPaXWDMhH6mzZzE3HkzWLfmbrY8cC87193HoR2bOLRjEw8sX8g9i+awbvUytj54PxvuW8WuzQ9yaN8OHt6/i6OPPMSxRw+yd8929h/Yw87d29ixazv7Hz7A6Sef4tyFCzz34ss8/cKLPP/667z45hUuvP4ab3xwlQ8/ucbHH3/I59c+5NrVd/j8vXe59sYVPnz1Ej9+5SU+fPUiH79+kWtXXubD11/i9RfP8dalC7x18QVeO/c0Lz12nOeOHObJA3s5uWcrJ/Zu45mjB3nq0X2c2L2Zx/dt5/mjB7l84mFeP/Uoz+3bxmMb13Bmy1rO7djI4+vv5eR9yzm1ZgUnVi3l4aXz2TtnGlunDvDgQC8PjO1m69QBHpo/nX3zprFjxiA7Z05k05SxrB3fywMDPdzTV2R5V55Vo9q4u6fIotYMC4sZ7mpNs6KnlXtGtbOsq4X7BkYxuzXPQCKqg2Nv2EdXyMOoeJAJuSSD2TjTWzPMbG1mRj6tpaYWMixtb+G+sb2s6G9nQVeORV0FFnUVmJVNMDUZZlY2xbxCVgvdyaeZ3JxkIB2jPx6mI+Ql71XIuEVyAbemJLok4qpAwGIg7ZQYm88wvbeTYshHxqVVb9wKHPNBH80+NwmnTFQWCEsiQcGh7ThaTMjGpiHF8caxNzVgbahDaGpEMhqQTUYUswmn1YLHYcdtt6GYTbhsVryCg4AsEVIVQqqiq40Rl0rS7yXucxJyS/hVBz7FrvU1Blykon6aYz6aYz4yYQ9xn6Ltvg19Ku53mHBZm/SduYBkJSzbCElWQoKFsGglOrTrmFLsZN0SWaeoAY2g2SnjomapzLoE2nwqnX6Vbq/CKK/MGJ/KaLfAWI/ARK/IzIibBekAS5rDLM6EWJz2sjTrYVlaZmVCZGPBzZExCZ6YkOHC5DxvzOng0+Vj+enaqfz+xpn8550L+P3tc/ls3SQ+uG8cVxa38eHdnby/OMsfbBnP3x9fxF8/Moe/ODKP//H0Kv7u2fv5vYcX8Ien7oYPjsInp/mzEyv56+Mr+MsDc/np6lH8p9UTuDIhzhtT0lyZnuPylDSvzSxwcWqO5ydmONXl51RPlMNtfrYmZdanFLYUQ2xsC7Mq42Vlc4DFaT9zo26mhxSmhZxMibqYEFTp94t0uG20qmba3VrnZU/IS5tP1cGxL+Knw+ek4BTJKw6aZRtp0aIVmCtaOFFadZBU7cQki/Z/4dTCmbJBN2HVQdglEHI68MtW/KKFkGIn4hSIukRSfjdJn0uzqTpF3Yrqcwp4VQch93VYDHtkQm5Jfy95JCtOuwXVZtbDaawNtXr4jLWh9rqzo7EOe1M9kqURtZT+atXSXQOSlWzYi9dhIuCwDoVGGfHbbfgEKz7JRkBxEFS1pFWvoHU2Ou2Wst1Go/Z3wmHFamzUexGNDZpd1VBfp+8y3gocbwWN5ZbW0m5gfXUVdVWVVI0Yzsg7f/QN+CoHsMrhw6i483Yaqisw1tfQWFOJsb6GmpHDcJgNGOtrMNbX6KE0pd7EpqGQnHJwbGqs11XGm8GxNCXFsQSNlRWa5bZcVSyHxpv3F29QCstAsRwWS4BYDorDbv8hd/7wB9z5wx/ox0oz8s7bvwmOI4ZRXV1JY2M9ZlMjimDDo2iWes2m7CDisJB2SlrYmGQhr4pMTEe5u6+D9WN6eGjSOJ5ZtoC3Nq7hox3reWnlXZyaPp6j08Zzau4Unl62gCdWLGTX5AGWt+eZGPLTroikBTtJWVsZUI11eKwNeG0NeBz1+KUmAi4LYb9IIuohlfGTaPGR74owMKmVZSunsua+OfzZn37Fto1LWXPPDLZuWMLubSuZNbWLZMhGWGkgJmuW1manhYJfJe0SSCqCtsrgkgg6zHpqtmIyIDTWY6mp0roZKyowVF6fcmAs33UsTXnKbwkaS2OorqSx5vr8TwXHUurqb35vBE01MSLOZfTnn2RS1yVmjnmd+RPfZPa4K/9m0Di151UmdV8mH93Jj35Q/68Ox/n/wvxSaPz2N8Hw1wFHHRr/heBYgsYSON5x+w8YducdjBhSGkv209Le4g3w+Et2HG8OxSlNXUOt1uXYVKdZU4eURr1yY6ib0a4I2GQHZsGqdzYa7WbdnmoRNBXRIlj1qo5vKI6yNnbZgUMVEZwSFmWou9HrRAp6USMB1EgAMezDHnBj8irYQx5c6agGhfkUobYcvtYMSiZKoC1LvLeNSEcL0c4C0fY8wUJGD8XxJqN4k1E88TBq2I/kcyN4nMgeF6rPo4fiqD4PvkgITzSEM+TXg3FcZeDoS4aJpGIksiky2TSpTJJMJkUsFtH3Gn1+l56gqqgCqiLhcio4nQqSJOjdjSWrqs1hxWq36BZVSRJQhuytsiQgKw5cHgWPz4nTp+IN+YhnEuTaWih0Fsm0NNPaWaS7p53urjb6ezuYOK6fWVMnMG/mZKZNHWTK1EEmDI5lVH83be0tZPNpMtkkzbkU6UycTHOC5kyCdCpGMhoi7HPjk0VUwYZTtKMKtm+ojSWILL9/856jpakeWxk8lgCxfJ+kBIsWQ8MN4OiwGLHbTKhDFtVQMkSmNUPX6E7GTx1g2uwpzJ4zjaV3zWb3lnWcPLyXnevuY/eG+9m+bjVrVi7k3mXz2bZ+DXu3buKhHZvYuWUd+3dv5fTJRzh54lF27trC3od2sX3PNnbu28XhY0c488wznLv4EucvvcJzl1/hpbfe4uWrV7n8zrtc/eQa1z7/CdeuXeOLTz/hs48+4PP3r/LRm69x7Y3X+Oyt1/jkjUt8/varfP3BG3z1wZu8ffkF3rj4PJeffZrnTx3l6cP7eWL/Hk7v3c6p3Vt5fP9Onj9xmPPHD/H0oT08+8hDXDx6mIuP7ufFQ3t5avt6Ht+whjMb7+fJTWs48+AqTq1ezvGVi3lkyXwOLZzD7hmT2Dh+FGv62rm3r41Nk8awZ84Uds2axKZJY9g+c5DtMwfZPHUcGyaN5v5x3awe3cHa8b2s7G5lcbGZJR05FrdnWdlbZEVPK/NbkizuLDAhGWVUNEhPyEdPyEdn0E1n0M3oZJjJrc3M7Mgzt6vArKJWrbGwPc+KnjZWdrdxz6hOlva2Mrc9w5xCmpm5BJMSQSYnQ8zOpZnbmmVeMcfMlgyTh4JxuqMB8l6FlFO7GI+rggZIQ4piqcOxNeilOxEh53Xqz4ko3wTHtNdFyq0SVyWtkkOWCImC3nUnNjUgDCmL5WNtqMNSX4ujsUGHSclowGWz6spiya7qcdgJyBIRl5OYx03c6yHu9ZDweUiHvMS8qgYDip2AUyDiVUiGPKQjPnKJgA6OqaCLuEcmrDoICGY81iZUcwOKqR6npRGP3YjfYcJnN+KzGvDbjEQEEzHJQlp1kHVLZBQHcYeZqM1I1GEiLltJKDaah8Cxw6fQ5ZHp80iM8amM80gMeGUmBZ3MSfhZkAkzN+VjRtTJ1JDIlICVuVE7ixMCq5ud7OwIcqQ/zrnJrby9cAxvz+vjo+UDfLR8gGv3TODq0n4uzS5ycXYrL0xL8drsNO/dleHPdk3j7w7N5z/d38ufbBnkF6dW8ldHlvHlxkH+4+458PpBePtRfn/7dP7L9un8ycZJXJub59q8Tl4em+Jcb5jnxyY4OzrK02PinJuQ5amBZo60BzlYDLCv4GdXIcCWQoAHc15WN3tYlfOzKOVhfkKDxgk+BxMCEoNhhbEhhV6fQIfHTodfoifkpi/moyeivcfbgi66w146/S6KqkizqIUNNcs2Tc2VHWSdor7rmFYdpF3avmPOp4U0xZyCBolukbBLC8HxCWYdHLVbibCq7WH5JBs+xa5bVb2qg6BLJOzRdmTDHll/H7kEM7L1xgRTzZpaj6W+Bkt9DebGWn2v3N5Uj8PQgGRpRLEZcNm1KYUvxdwSLmsTqqGBqCISUxW8Dg0cvaI2HkGr8HBazfpuYymQR7AYtV13qwmLoQFDfY2WUlpfpyuNpSkHyJIiVw6GJWhsqqu9IUimrqpSB8nK4cMYfsftt4TF8hl++29SWzGc+qqROjjWV43Eo4jYjI06UJbqMErdiSWLYUPNjaB4s+JYW1NFdVmPY8kKWjFyuGZjLbPh3gy3N4TY3KQy6orhLeCxXG38ZxXHO2+nYuSdVFeNoLJqOCNHalNTU0VjYz1GQz2yw4pb1pJzQ4pASNR+z6bcMjFFs8UX3BKjw16WtrewfXAMh6dP5Nlld/H1oT18smsjT82dwiMT+jg5cyKn5k7hsbumc2LhTPZOG8+93UWmxYJ0qzIZwUpStBNxWFCbqlGN1XhstfikegLOJoI+K7G4k3whSltPM12DeboGs8xaPI4tO1dx9NgO/vy//ZTTj+1l7577ee7ZIxw7up15s/tpb/HSkfPQk3XTlRDJeYxkXXYSkpW4aCGlaknUHnMjUkMtSlM9TotJB0djVQXGqkp9DNWV30jvLe03llJ+y6cEjjeoj0PvpYbqin8PcBzaffzWd7n9B3VYGgqkfGsYXXiKSV2X/82AsTQD7c/jE+fw3dt+819dx/G/+vxKaPxfABxLNtVSWtfNKaq/Cgwrqyu+YWEtT12tqBpJfWMd9Y0aNJaCceqNDRisRswOi642OlQRuyLcEhxNdrO20yg7sEl2jDYTRpsJi6CV3TuEoX1HwYZDtN8Ajg63isOtIvhcuk1VivgRQl4cQQ9mn4oj7MWbTeBMRVBSEdzZBMH2HM5sHH8hQ7y7SLyzQKqnjWRnK5HWLLG2PP5scgj6wjhDfkSvS9tjdCqIqoLqceOQJURVwen34o+G8SeieGNh3JEgrmhQS1SNh/Elw/hTkW+AYzqdJBIJ6WE4/oAbj1fVexulIdtpyaprtWuhQWarCYvNrIOj1W7BIdpRFAmnU7keqiPZUJwiqktCdkt4gl7izUmyxTzZYp5kNkWumKe9o0B3VxsDY3qZNXUid82awvwZkxg3uodRfZ10dxVpa89TaG0m35Im35KmpZDRb1vyaTLpGPGIH59bxiXZUQVtj1EcuiAQrCZEm1krpB4a0WbWH78ZDi2GBl09LD9ubqrH3FR/Q3qdualef34p6U0UrHh8TkLxIOlCmkJXga5x3YyfOsD0OVOZPW86ixbM5PFjh/ns/Td5dM82NqxezrpVS7l78Sw2rFnBpgdWcWDHZh7dv4sjh/Zy5uRRzjx+gkOHH2Lj5nXsPbiPvYce4vCxIzz2zFM8+/JFzr9ymedffY0XXnudl99+l9c+/JC3P77Gta+/4tOvvuLDj7U9x88//jGfvfcuH735Gj959y2++uBtPnnjEp+8cYkv33udL967wpWXnuXy+ac4//hxnnrkAE8c2MuTB3Zz9uBenj60lycP7OL80YM8d+QAzxzezYVHHuLio/t5ft9Ontu1lXM7NnJu2wY9OfWptfdy5v6VHFkyj/1zp7F/7jR2ThnPxnF93NfbxqqeNtaP72fL1PE8OH4Uq/s7eXCwn/WTtOCbjVPG8eBgP/eO7uTe0Z0sbs+yoJBiYTHDorZmlnW1sKQjx8x0mLmtGcbGQoxORBgVD2oX0kE33WEvY1IRBvMpZnbkmd2RZ2ouyYxskiVdrazq72JZR4H5LWnmt2WZ0ZJkajbGYDLI2LCPCfEQ05sTTEpFmd2aZ3pLMxNzacYko7QF3CRlG2GHkbDDSMBu0qBQshFTHPqnxim3TEvIq0HjkAoXcwok3BLxoXCclN9J0q0SUyUdGEOigE+w47ZZUM1GLU21oQ5rXS2W2hostTVY62r1r60NtfrOmGhqQjEb9boNp9V8vcZAEgg7FWIeF0m/l3TARzrgI+5zEnHLBFVB3xOL+5ykghpU5mJ+UkGXFojjU4m5JfyiRVcaFVMjsrEBl6kJr1WDRq/NgM9qIGA3ERNtJBUNWLJemZRiJ+owEXWYSMo2orKVqGwlrdpp8cq0e1W6PDL9PoVxARcTg9pMiXqYnvAyJepivF9kjNfOOK+NMUoDM0MO7orLrEyqbGwNcGhUmqcmtXNpXj/PTSxweWYnl2Z0cHlmJ89NzPP46DhPj89wdnyCi9MSfLKikz/dPo0/WjvATxa18sfrJvC3Dy3kjzZM4cOlXfzk/vFwfjtc2M21Fb18ubKP37m7j9cGIrw8kOaFsTmOtng50RXmSFeI/a0eToxO8nBvjB1ZN+tiIg9EJTbl/DyQ87MkIjA/7GBhysW8pIeZMReDfonRLiuj3Q76/SK9PpFOj502l53ukEpfzEdX1ENH2EN7yK2N36lZVBVBT6htUQVaXCItTom8WybuMJOQNKtws0sk71fJ+1WSioDfpu2l+uWyGQo68osWgrJNq1iRHfr7I+AUNGXRqxBwSwTcEiGvlqrqcwp4FDsuyYpsN2p1GzYTst2MbDcjWo1YDfWYGmowNdRerzkyNuqJp4rNgGo34hFM+u6X36F1LY7vLBBVRFRDA367BbfNpNXAiFZcNgtOq1lXOHVQNTUiWrXf16W/ASXFsaGmUofGEvQ11dXq6mMpAKcEg6XnlMCylLR6cwpp1YjhOmD9MsWuNDUjh+m1CubGOmzGRsyNdcSCPiSbGUOdFmBSSr4sB8e6yhH6+ZTOt3SOJSWxvrrqBigsnVfViOE3qKU3g2PpeeWgdys76s3K441Q+M3n35yqOmL4HYwc8SMqK4ZRUTlMEx6qRlJbX0NTUwNmUyOqaMejCEP9nXaCgo2YaCPtUcj6VZIugXa/k6m5JNtnTObM3Us4u3wR725ex1f7d/H2A6t4eEwXe3tbOT59gCPTx3F09gQeWzKLvVMGuK+3nZnJCL0ulZxgIyPaiIsW3OZaXJZq3I4afEoDAZeBSNhOc95PV38LY6f1Mmv5RKYsHM29mxZz4okDvHP1Zf7qr/6Y9957hQsXnuDtd17i8TMHuX/NfJYuGmTR3FFMHZtkbNFFe8xKWjIQszYRszaRECyEbSbU+mqE2irkxjoUkwF7fS2m6kqMNZWYaq/3Nmo1HCNuUBNLFtRyi2p5aE65rfVmFfLfDRx1++pt32fY7QYsDS0kvWsYlT/DxK5LTPm3sKl2vUJb/CDVI5x861vf+T/g+M+A47f+r//wbwaON9tUf/iD7+tKY2XFCO2Traobk1JvDr+5OfimpEbebE8tVxxr62v0UJzapjoazU363uKvAkfTkEX1BoVxCCRL4ClKNhyCRbdkmh0WbJIdhyoiumRtp9Dvxu51ahNwI4S8ulXVmYrgCHvxNMdRk2GUVARb2Iu3kCbQliXUliPV10Gqp41MXwfJzlYCuRS+5gTKkGLoiYdRAl7sLgWHKmMRHZjtNuySiKgqKG4XnlCAUCJGKJ3An4jiiYZwx0IE0nEi+QyJ1mai+RSxTIJ4c5JMNk26OUU6oskhmQAAIABJREFUnSQcDuLzu/D5XQSCHnx+F06XhCTbbwBHQbBjc1iv/1tYTVjt2r9NCRxVVcbtduJ2qThVGZvdhCDZECQbdtmG0+cimo6Tbmkmlc9o1RyteVqLOTraCzo4zp0ygcnj+ujtKtLR3kKxNUtroZlCazOtxSyFVu1+Z1cr7R0ttOTTxGNB/B4Fp2zHKWrJfuVqod1s0MFREWwogg3BatLUwaELhnKraTlI3gyNpSnFoRsbajEPKZSizay9vuwgGPaRzCYodBW0ypGBHsZN08Bx7oKZrL5nCfetWMTDe7aydsUitq9bzdZ193LPktkc3r+VYwf2cHT/bh55aCePHTvMs2fPcPLEoxw4uJeHjx1m6+7t7Dy4l0dPn+SZl17gpTeucPHNN3jpjTe5+OZbXHrnKm9f+5T3P/8JP/nd3+Ozr7/m/R9/wEc//pCPP7jKe1de491XLvHpu2/y9Y/f4dqVy3z8+kW+vHqFL99/g8vnn+ClZx7nudPHOHfsYc4fP8yLJx/l5VNHefmxI7x44mGeP3aIM/u2cnzLWp7YsZFn927nwr6dvLx/Fy/v38UrB3ZzdsMaTq9ewXMb1nB+/RqOLZnPvpmT2TN1AlsHx7BhbC9r+tpZ1dPG/WN7WDOmm8XtWVaP6eKB8X3cP9DL2gmj2DpjkM3TxrNmXA/3jGpnTjbGjFSI2c1R5uUTLO3Ma2moxQwr+jsZTMcZ35xkXCZGb9RPV8hDT8Q3tN8YY3wqzMy2LHPb8sxuzbKgPceijhYWFrPc1drM7JYU0/MJpuXiTEyFGIgGmJiMMCkVpT/kYVYxz4zWHJNamulPRSn4nURFM0FbEyG7BkdxVdAVx4xXJemSiCkOciEPIclKcKimIu4SiXtkfZI+lYSr1OEoEHDY8TpseOxWXFbz9WCcxvpvgON15bFWCxUZ6sATDY3IJgOK2YhiNhIcSk71SwJBRSLqdpLweUj5vaT8Xj2FMqgKhF0SMa8WhJIJ+2iO+MlGfcS8MhGnQMyt7ZppwFg/ZFHVUi19NjNBwab/vCWQTioCzW5FB5a06iAmmDV7qlcuS1/VwLHD56Qv4GF8xM+URIhJER+TIh6mRLxMDLsY4xHolA10OU2M8QsMeq3MicrcFVdZnnKxqT3Gwf4cR8YWODmuwOmBFs5N6eDsxCJPTWzhWF+Mh1o9PNoT4fioCBdmZPl09Ri+vn88781p4cPZBX62bho/Wz+DD+YWuTI9x3uLu/mHMxv4+VObuTKnwHsL2vhsUTfnewMcL/g4MyrL9rjM7pyHnS1e1kQd7GoPs7nFzwMJleUBK0t8VlbEZZanXMyLCMwMOZidVJiZ8DAl6mKsz0G3aqLLaaHbY6fTY6fotJBTzHQEZbpjXtpDTgo+hWLASatfpcUl0h300O6SySsOCk6Rdq+qWVk9Ki0ehWZVIK06bqjnaAk4STslAnYNzpy2JtwOo56q6nWY9HAcl9VIUHYQ86p6qmrEq+iwGHBL+q1HseMUtboOyWbAYW5AtptRHBYUhwXBYsDSVIexvvo6OA79PhatRmS7GadDqyfwixYtsddhIu4SiTkFnjn+MAsmTdC7TUOKgF+04bKbUMxG7X1vNenWWNHUhNVQr4Xi2C36GoLF0ICxoXYogKZWh6y6qkoM9VrFRWNtjZ6qWnq8HB5vPnYzNN6qruJmaKwYdid1lVoXZG3FcL1Pr+LO21EFGzUjh+lqY83IYdRWDNetqo01ldQPnX9JNb05zKdyuBZ+U35OJWCrHjlC/xlL531zMuqIH91xS5WwXEW8leL464LjiB/doYPjyIo7takcoV/3NTU1YLeZ8KgSfpeMT9SqWIIOq25VzfpVWkMuRsX9zGxN88iyBby2czMXH7iXtzat5eqmB3l55WIOjenh0LhuTs4eZM/YDraObuXA9HHsnDSGe7uLGji6ZbJ2M2nRQlw04zVVE5YaCSj1BF2NhPwmEimJYm+ccdP7mL54Eg/suIe719/FweO7eOXNF/jZn/5H4O/5s//7Z/zuT7/i2mfvc/7FMzxydAdHj29j25YlTJ+UYVSbSmfKRsGjOQUygoW0aCFoakCo0io/xPoaxKYGzDUaLJpqqzDXVdNUNZLaimHUVgzDUF2JsaZKs50OgWBJbawdrgXnlO823gyN5VbWf3dwLIXnfOe23+SOH9RjqEkQUZfQnTnB+LYXmdz1yr8MGrtfoSdzCktDgdtu+z7f+tZt/78Hx1tB5D8Hjr8qKKcEjb/xne/yve/+xq8Mxfn+9757w/ESNN7+w9/UZ8TwOxk+7EeMGH6ntnhdOVIPvCmv4ygpiKXRQXJIlSwdL8FlqYqjtr6Gmrrqb1pUh6o2yoNwyvcb9bAcu1lXHEu7juUjiJrqWAKkm8FR8DhxeJ04fC4cPhf2gBtH0IMj6EEIeREiPpRECDHqR4j4UNNRXM1xnJkY7myCWFcriSFoTPW0ES3mtCTVeBg1EiCSSxJIRpDcCrJHxSbZkd2KtmPplFC9TiSXrO0OpuMEU1HUoAdPNECitZlUWwuJYp5MRwvJYpZIKqapjqk44WhIs6kGte7G0m6jJNsRJRuy4tCrNRRFwmw2ojhlrHZNgS3d6nZVh5ZAK8siLqeCx+1EVhyIsh1ZFXSraiAaJJyMEm9Okm9rIdeSpae3g472AuPH9jFzyiDL5s1k0theRnW10VHMkcsmyWWTFFoytBVztBaz5FvS5PIp2trztOTT5HMpEtEAblXAowgoDssNimIJEEuKoCLYUEU7ssOKw2K8QV3UOxhv0Y1lbKjFUF+jx6GXg6lkv/49napIKOKn0NFC95hu+gb6GD9jAjMWzmTeojksWDSHWdMHWb18IetWLeXBlYtZt2opa1ctYeP9y3lo9wZOHNrHudPHefbMY5x78jTPn3uax8+c5MCh/ew5sJcDjz7MI4+d4PS5Z3j6xQs8e+llLrz+GpffeZsrH7zPB19+yftffMG13/ptvvy93+ern/6UTz77lPfee49333ydz3/8PldfvcxP3n+HT9+9wkdXLvHFe1f4+I2XefeV53nj4jneuHiOS88+zguPHeHFk4/y6pmTXHniJC8/doTzRw7w5P7tnN65kTM7N3F21ybO7tzI+Z2beWnPNl4/vI8Xtm/g7Lr7eH7TWs6vX8OZuxfxyPzpHJw9mYMzJ7Fn6gDrRnezqqvAys4CS9tzLC5qqaXLulpYNbaL+wdHcf/gKB6Y2M/aSaO5Z0ynVpXRlmF+UdttXNXfwZKOHHe1plncnmVRV4GpLSmmtuUYzKfojfrpDLrpiwUYm4wwJhFmVNjDlHySGfk0i3s7WNzdxqxsigXFPHNbmplTzDGrmGVaPsXEdJQJyTCDqQjjYiF6Ax6mtWSZUsgykEnQHvSQcWrBDFFhKNBAchCRHISHJiRqn4gHHFY8dq0uwCdY8Ys2ApKdqEsmHfCQ9LmGbIAyIUXCLzpwWc04LSb9VqvhuG5FtdXXYaquwlhVibWuHkdjA7LFiL2pHmtDLaKpCdWmqS6lC2mXzYJXsBOURcKqrE/EqRB1qQQUB37Zjl+2E1AcRJwSSZ8We98SC9Ec8pD0qVrS35AVNSzb9O5GyVCPYmrEb7cQkYUhCLbr4Njsc5ILaOmzSUUgJllIDNV0JFU7McVGZOhYRnHQ5lEYTMWYnksxOR5kQtjLaJ/EKKedPreDPo9Al9tGm9NMh2Jg0GtnbkRlaTrAvbkwDxZibO9Mc7C/hSMDRQ70pHl0bI5Hx+bY1xVjW4uPbQU/u9rD7O4McGZqM1fvHc+r8zo43enh4oQ0ny8Zx4cL+rg8KcuZXj9nx8f581Pr+IvH1nNhRp5LM1p5eUqep0bF2ZFQeKgYZ1PGywqfhZURB6ubPazOerkvF2B5XGVewMEMt5nZQQfzEyqzkwpTIgITwjYmRlTGBmRG+QT6/CLdPoF2t00bn4PemJuOsEoxoFDwSbR4ZfIeiaxrKJlWttMi2XW1sdUja52OAQ8dIS9Fv4tml0gx6KYt4tX2qVQ7KbesKeGKHa9o1q2hJatqWHUM3YrauCR9x9GvOnDLNlySFZdk1dVHl2TFKdp0SBStRn0cZgOWpnqM9TUY6qr14LHSh3VWQz0OcxNOh0nbWZSs2ocQDjMZr0ou4KYYDZDxuvBZtQ8qXFYjPsGOV9BSW22NdbgcVlwOK401FThFm56obTU2YjcbMBrqqautpL6uBpOx6QbFrbayQktKLQvKuZUVtTQl0CypfeXJq+WweHPaaHktRc3IYbqKWFsxnOoRGkw21lRqe4xDUFk1/EfUjBymqYxVI2mqrdIC3JoadfgtP8+bQ29K37uUhFqC3vKvSwB5q8Cbm6e0tzj8jtv116gcPuwG2Cx9v9LrlAcM6VbYET9ixMgfUVE5jOqakbpwUFdXQ2NjvebqGQLHiEsl6VaJygJRwUrGKVAIOmkNKoyK+rhnfB9nN6zh6sE9vLFtAy/dt4JLq1fyzoY17OhsYWdvkX0DPRyYPJrNo9s4PGcSu6ZOYE1/F7MyMXpcEi2ijWbRSsTWhNtQSVRtJO4xkArbKBa89Pan6J/YyrRFE1m9ZSUHTuzmiWePcfWD1/mTP/0Dfv6Lvwf+kZ///B/5+3/4O/7oT/6Qy2+8xJPPnuDxpw+yYdNCpk7JMbrHy6iCSpvfTn/ES7tXJukwEbEaUOurMY8chq26AmttNZbaGky11RiqK6mvGkFd5XDqq0bQWFNxQ0qqobryBoAs7Tgaa6p0FbIEiaXwnKaqkTRVjcTw72lV/WUAedu3v8f3fmM4FcMkBGMfaf96+rJPMKH9JSZ1XWJyz6u/VI2c0vMqk7pfYaDtRYrx/Rhrk3z3th/or/+/Kzj+qh3Hfy043qw2ltdwlHc23nH7Dxg5YphuU60Z2mksT1ItgWO52lhuV62pqdL7G2vra6hrqNVVxpq6ahqa6vUdxxI0lqeklrob9fqNMnA03gIYraLthrELFuwOs66ylV7bKtmxKA6tGsOtYPc6Efya2ihF/CixIGo8pIOjHA+iJEK4muN4ckl8LWni3UWCRU11DBezBFq0zkZXMoI7HsYTDxNIRvBFAghOCdmjYpcduPxuFI+Ky+/GHfDo94OxEKFEBH8iTDSbJNvVSnyoxiPdnidZzBLLJIhlEiTTCSKxMOFwEL/fi9uj4HLLKKqgWXMdZgTRiiwJCEN1JCaTAUFyYDA1YbGZdWgsn1KQkMup4HapCKJVs6uqwtCuoxtP0EsoHibenNQSVdsKjOrvZszoXqZOGmDRvFmsWDiHaRNG09/dTm9XkZ7OVrq7ivR0t9HZUSDfkiaVjpLLpyi25cjnUuSySZKxID63jN+l2VUVwabbkBwWI4LVdAM0ijazDo3lFtXSBUv57mK56liypZYuOEqPl+ywimDD73MRDPsodrUyZuIYxk8dz5R5U5m9cBaz5s9g9rzp3LNiIRvW3M36e5exdsUiHrxnCQ/es4TNa1dyeO9WHtm7g8ePHOLsYyd4+vGTPPPk45x54hRHjx/h4JHDHH3sJCeeOsOZ88/p4HjxzTd4++OP+PDLL/jwy6/46Kuv+ey3f5evfvpTvvit3+bjT67x/vtX+fHVd/novXd459VLfP7+VT5/720+fut1zbL61qt8cOUl3r/yEpfPP8HZYwc5c2gPzx87zCuPn+DSyUd57vA+Tu3ayLFtD3J8y1pOb9/AuT1buLBvOxf2bOPF3Vt5addmntu0lrNr7+Wp+1by5KolnFo2n0fmTmPf1PEcnj2FbRNGsba3nXu7W1nR0cLCYoYFhYwWVFPMsqS7hbtHd7BqbBf3je9lzYQ+7h3Xzcr+dlaMamNJdwsrelpZ2VtkSUdOq9HoyLGgPce0QppJhQzjswm9u7E36mdUNMCoaIDxqTBT8kkmN8e5q6vI4t4OfXdxWibOnPY8M1ubmZJNMCEZ1sAxE2VcPExPyMtAOs7oRISOkJdml0hcshMTbYQECz6rgYjkIK5KJN2qbjv1izY8drM+JXAMytf7umJuhaDs0C58HTZcVjOSoRHJ0IhiMuhqo2hoQjQ0aYE4Ddquo72hHkdjE0KTAdFk0BMpJbNB3ydTLSacVrNm75JFIk6FmNupT9SlEnEqWnm6ZCOoCkTcMim/m1wkQCEepi0VIxN00xxwkfTIRFUHEcVOVHXo6ZsuqxGP3UxYchB3ysSdMlFFJK5qYQ/NPidZv9a7lpAdOjiWKiLCopmYYiPnU2gLuOkN+5icTTGnmGNaNkm/z0m300GHbKVTsdDpstHustLmstLtsjJOtTIzILMo4WdVPsratiRberJs782zozfLto4EO7vT7OhOsDbv456EzOq0k40dEXaPTnF6bjsXlvbz2GCafTmVs2MyvDGnnxcnFnmsO8TDHW5OTUjwZ2c281+f2MzpiRkeG0hzqj/J4fYID8ZVHswGWZV0Mz9oZ0FYYlHazcK0hwVJF3elvMwKy0zxO5gWlpiRcDI1oTIYkxiISIyPqowJyvT6BHr8Al0+gTavnTavnY6gSGfESVtQptUvU/BJFHwKrX5Vu/XI10NxRCtp0aKl0/pVemJB+jMxehIhWgJOWgJOcj4tSCQqW0k4RS3ESLHjl614RTNe0YxP0MbrMOGxa2pjSBH0qouQW8Kn2FEFM7LdiEex/1JwFCwG3aJaqkMq78q1GBpwWIxYLQbsFk11dIsWwqqo94QmnCIpt6wFSzlFIpIDr8VIULBpaqPNgmrRbKnmumpdfXdJdvq723FJDgSLUf+db2iqo7ZG6ztsqK+9ody+PPym3KJamvL9xpI91FBfR0NN9Q2v80uDcG7RaVgCxdIOY7mqaKjTUi9LamQpxKT0uKnhxnCeEgzeXCFSrjiW/5wlcCw/51+1w3grcLzzhz+4oXajpETeysZabt0tKZoVI+/UwbGqesR1p1mdZlWVRBtep0zIpSVAJ90qSUUiKTvIexXagir9SR9zOnNsmTeN57Y8yCs7t/DCA6t5ZsViLqxawRMLZ7O2kGZzV4EHO3LsntjP1oFutk8ew+bB0dzT28G01I3gGBcMBK01pN0m4h4DsYCBQt7J+ImtzFo0nuXrF7L54HrOXjjNez++wh//7Pf5x3/6W+Dn/OIXv+Cf/ukX/I+f/xN/8d//kq//41dcee8yp88+zNadK7nnnkHmzmxloNPHuIyPyc1R+kJu0qKJoLkesXokhmF3YKwcibWmBnONBn2NlZrSWDPyTmorhlFXeb2XsWRJLdlRS/UcJftqSVm8OXnVUH19/tcCRx3wbuNb3/oOt337+/zGd3/EsDuM2BpbCchzyUd20JM5yeiWc4xpfZ6xxQuMLb7A6MJZejLHSPvXIZr7uOOH9Xz727/Bt/5D+ev+H3D8dedmcPyN73z3l4JjCRRvtdtY3ttY6gQq9e7U1dVQXV2pg2MpYbW6upLaWk1FLMFjRdX1Xciaumo9CKeuoVar6qgaqYNkTWMtdYZ6vUqjBIT1psZvdDiW7zj+MqWxdLwERCXFUVcnBStG0foNcCwlqarJsLbTmAjhTEWQk2HkZBg1HUVOhnE1x4l1tRJqbdaB0ZnQVEbnkD3Vn4rhjwbxRwLIbgWX343qUgiGA/gCXoLhAB6fG5fHidPnwjtUtRFvTpIu5sh2tRJraSba0kyqLafZVdNxIqkYsUSUQMhPMOjH63XrKaqSbMfuMGOzm7A7zCiyiH0o+KZUt9HU1IDJYtR3G612i953KYoOZFnEqcq4nAqiYNWSRV0SLo+in2swFtL6HIstdHS10z+6h8mTxjNz2kRWLF7AsgWzmD44hsGxoxg7qoe+rnY6iy20FrIUWprJ59Lksily2RSFlmbSqRiZdJxkNETQ6yLsc+NVJXxOrZKjlKpa6m5UBRuqYNNTVcsTVUvBOLrKaNR2KUzGBowGbSHfbGrEajFgMTdhsxr1xx12M5Jow+NWSMTDJNMx+sb2MnnWZKbNncbshbOYs2g2sxfMZP6CWaxeuZh1q1ewYfVyNq1eweb7VrJu1VLW37ecXZsf4OE92zn18H6eOX2Spx8/yZlTx3n8zElOn3mMR04c4/GzZ3ni/HM889KLPHfpZS689iqvXX2XDz7/jM9/93e49vVXfP5bv8UXv/M7fPnbv8OnX3zJjz/6kPffv8oH71/l6ltXePv1y3z6/rv85Mfv8ul7b/HFB+9y7e0rfPjGZd555XlefvZxzp04zNlHHuLcw/t47vA+zj/8EOcffojHd23i9M6NPLZzHU/s3shz+7bx4kM7eHbHep588F5OrVrG6VXLOHX3Yo4vXcDJpfN4fMV8Hlsyh6Pzp3Fq6Ry2D/axvr+DdWN7tJTUtmYWFLPMyidZ2tvG0t42VvR3cs/YHu4Z28OK/k5Wjurk7v4ulvYUWNiRZWGHBphLewqs7G9nZW+RecVmpuSTDDTHGZMI0x8L0hfx0x3Uuu66gy4mNseY2pJiWj7F/K5WFnQXmdmS0ZJS0zFmt2nwOZiOM5CIMCEVY3wmzphEhO6Qj75oUFcao4KVqGDX0k9FO36bpjgmnLIOjT7BitNiQDU3oVoNuB1mvKIVv6yVk0ddMjG3QlgVNaCUtN0dl82CZGxCaGpAHEpRtTfUIzQ14mhsGILFBkSDUR9HY5OWrmpoQDA2IVtMyBYTktmIajHjcdjxCg78kkhYUYi5XMRcLiKqSljSVM4SNEY9CsmAm+aQj3zITz7kJxf0kXBLZLwqGa9Kyi0Td4lEVQd+0YLbZtD2GodsquWKa0i0E1Mlmn1OMl516KLfRli06hbWhOwg7DCSVO20h730xkP0J0IMZpNMa2lmUiZGh0ukVbaQF4y0iCZtZCPFIUvn5P+HvfeOkqs+8D3Pzsw+G9uApM7dldMNdSvfyrm6QuecJLXUymrlgDLZgEFki2AbY0wUSGADIpgsQCQBAgTY2DM7b3bfeN6bnZ03fvtmdpJtPvvH7XtV3eAz78yePXvWx3/8TldXl3T6nG6V7ud+U9TPllSEi0ppLukp8s2hGleP1Liyv8TFtRSXdKW4tDvNxV1x9pZC7MhI7CwoXDGU4dZVPRzdO8kPN/dyuD/Ct8p+HljWzYn149w7XuKWWojDNR/fXZ7jl4/dwF/9+BZum0xz81CSW/qSXN+V4GA+xK5sgO3ZALNZH+vTPtblA6zPh1mZUlibDTOT9DMd8zKdUJhOKyzNKExlFZZmA0xlgozGFYZUiYGIyKDqpT/qpT+u0J/0058M0hv30xMLzDvdUa1ZVYfGvMdO2mUh47ZS9Hk0CM8nGS9l6EurdCdCdKo+I1Oa9UvEZZfWWurzEPN5jHKcsGAn5LERdFu1MhKfRCIga62lc22puh3VLznnso0SfslN0KvFCBTBiV/S3odlt8N439U3cD1zN+kktwO3y4bbYUZ0alMcSb9MKRqglojQn47THY+Q9QpkvQJJWUB1O4iJWg5Ysp5rZNVvnog2Mz7RzVBvFwGvFmfQ3+utFpOxadjW2jwPsuqtpwszjPpzNtP8JlazqZ221maaGpcYziv9RnpLc6NRRKPPTCxZfCGLF13AksVz6t+SC+cVnFiaG3G0txoKk76/Z2ttxtmhKU9G4Ul7i/F9L4TG+sxifdGNDo7667+sKbXeXlr/eKFVVQfHha/TX6vDYb1FdWHJTnPTYpoaNZtqc8sS43rQZGrHbrfiU0RiIT+ZcJBcJEQpEqTgVygFvPTGQnQHJZblVXaNdnN4doa7LtrKnVvWc9PKKW6anuSBnVu5dnyAS3o6OTw1zKV9FW5fv4IbV01yxfgAmwopVqWjjIZ9dEkeKpJbywlHZGpRiUrUTTnuopwRGBqIM7tlgn2Xb+bSG/dz3R1X89wrJ/js5x/z9//wd8Cv4bef8/nnAPAb4J9/+y/813/4Wz7+0zP8+JkHuPN7V3PttdvYtW2E6aEEK2tJZjoTDMd8FAQbUXs73rYm3M0NiOYOhA4tkuDsaMPW2oy5aQmmxsWYmxdhaW4wgFBXEHXFsR4YddVR/3q9Cuk2t2tFVR2tXwaOf/T/OTh+EST/WPu+/qc/4av/8wV847xmFp1voXmxRFtjgJYGH4svcPD185r5yp98fR4szv97fv9bVf/fAsev/oevzLOlLlQXv/61r34BGs//xte48IJvGNlGvbFLH55tb281FMeWliYaGhYbm471WUa9AEdvXq0Hx3ZTmwGWumVVzzeaHRbDqmpz2w3F0eZxYHXbjWOA5FwRjm5Zdcw9Z3Pbsbps8+DIgMo5aLTLbg0aw/55iqOcVPFmYngzMQKFFIFCCjkbN8BRf5zorRgtquFiBn82gS8ZJZCOE8mliBeyRNNx4pkEoViYeCaBGouQyiSJxlViiSiRaJhoXCWaihFLx0kVMlp2sFezp3YO9FDo65pnVU3kUiTTCcJqiHg8aiiOOjjqiqMouRA82pFlEUkScLudOBzahqOuPLo82hSHJAkGOPoUGb/Pq4Gj7MHvkwgEteKcYDhANBUjOzcLMjg8wNj4EKtmlrNqxRQ7t2xk0xot4zg9OcbE8AB9XRXKhSyFTJJ8LkVnKUetWqKzlKPcmSeTjpPNJMgmY/PAMamGUAOKMcmhQ6O+61g/zVG/1VgPjjZrB3abCYfd/AWIdLtsCJ65ixuXttsYDHhJJlSqlSJ9/V2smFnG+s3rWLt5Leu3rmN22wa27dzERXu2c2jvDq7Yv5tvXbyXG644xOHLDhiW1RuvuZR77riVB3/wHU4cf5jHH3uYB+6/hwcfvJ+jjzzMXff8gAeOHePhJx7n8ed+wtMvv8TzJ0/yyhtv8PZ773Pm7Md88tnP+eSzn/Ppz3/Bpz/7KR99fJZ3332XN988xRunXuPUyZd449WX+eD0W3z6/mk+fvdtPnzrNU6ffJm3X3meF08c45lH7+fph+7h6Qfu5vHv386xIzdy/LabePKuIzx2x008evuNHL+C6JZBAAAgAElEQVT9MMePXMfjR67nx7dex9GrL+buvdu5Z+8O7tu3k/v37uCBPVs5unc7xw7u4EcX7+ZHF+/msUt2c8uqCa6bHuWGVUs5ONLL9t4KOwd72NpbZf/EMBeN9LJntI+DU8PsnxjUpjH6a+wb7WfPSDc7+svsHKiwZ6Sbg5MDXL5ijEPj/czWCqypFZjKp5jIJlhWzLC0kJ6DxyAjyTDLC0nWdhXZ3F9j21AP67tKTOeTrCymWV3OsbaryMrODEuzSabyKZaXsizrzDKWSdAbC9EbC1EJK2RkDzHBQUxwkZA8JCQta5MLKGT9XhKyQMTtQLGbke0mFKcFv9tGUHAQllxG8Uwm5CMdVIgrIhHRRVj0EBY15URx2PDarXMAqVlT6zONGkjajCNYrHgsmoIj2izIDtvcmPo5cNQ3HBOKQiYYJBsKkQ4EiEsSIY8LVRJIBGRy0SCVVIzudIJaMkY5FqEYCZL1S4ZVsBzVlMdMQDIUR31vTAfIsMtOyKkBZUI+l/lMK8K5iQ5FIKeIGgzILjqDMoOZGJOlLBOlNEtL2s9xKB6mOyhRUdwURAt5wUzRY6ZTtNIV9DCiyqxNR9ieT7K3muNQbyeXDda4dLjKgb4iu6tJdlUS7CircyfCtlKInRWVy8c6uWX9IHdfNMl1y3PsK8lcWYtw38wgR9eOcttIgatrYS7uFLl+MsEvHr2e//WpI1w1luCKvhhX96a4qjfDRSWVDQkv61IK6/NhptMKy7IBpnMRxmJeJmM+JqIK46qX8ajMaFRmLCEznvYzngsyngowFJXpC3noCXvoU2UDGgdSAfoS+tEKcXpiAWoRhXJQ28Ised2UvG7yooOk20LM0UHcZSYruygGJWqxANV4kK5kmEosQC4gkvJpNtCwYEf1uoj5PCQCInG/QFR2GRnHmNdNOqiQ8EmoXg8h0YlfsBMQHQRkl2FVVQMSIUU0wNEvufF6HPhEl1ZeNrelq0OjsZdrt+ByWnE6LLjsJgSHNsWR8EkUVT+1RITBbJKBTIJKJEBXLExVDZPyisREAcVuRTB34OxoNdTGoOhGmmsj9c1FFJxWk5FTr9877GhvnQeLC49uR9Uffxk46tuIjQ2L54GjPnehP25qXPI7wVEfcK8HRL3cpHXRBXQ0aFk2HSbrVSNzS8u877NeadTVvXqVUwfH+qNbTOvhbmExzpeB40Jl8cvUxYV/78LcZ0vzEpoaF2mnebEBjmZzB06HjbDfSyau0pmM05VK0pOIUQ2HqIUDjKZiTKUjbOvr5JurpziycyPf272Fb8+u4ZZ1K/nO5nV8a+kY24sZLhns4aY101w1NcIdm9dx5dQIO7qKrC+kWJVPsTyTZCodZ2khrbVxj3Szdaqfmy/dxneu388D372aHx+7g5OvPcbpsy/xwZ+d5rNffsJnf/4Jf/er/12DxjlwBPgc+M3nv+U3/JZf86/8w7/+HX/73/6Cv/yrj/j4o+d5/aX7ee3E93nxviM8dus1fHvPVvYsH2N5rUBVDZKUNSeKbNFuHHosprnfi2ZsrU3Y2xtxdDQZNxPsbS3GYx0mdVjUb0Q4O9qM4zK14zZ3IDusSHYLgtX0RXD8w/n9OP8ecNTLcb4MGr/6H77yhQKchbbUhdCot6jqhTh63XNrS5P2uE5t1B/rmcfm5sZzu4xzAGk2d2AytRs2Vb1FtcPcTltHq/G5Do02t30eBDpEF465dlWLy4bJYTG2HR2iax446o+tLhsWpxWzw2LMTuhKo0ty45I9OBUBpyIghP1GxrEeHOV0FDkdRcnGUbJxxHQUby5BuJIn2Jkl2Jkl0Vsh1Vsh3lWaZ1GN5FLE8hnihSyRZJR4JkEsESWbz5BIxMhkUqhqGFUNk0wnyOYzZEs5Uvm0AY7l/i7Kg930ToxQHRmgOtxLsa9qKI7pbEpTLeNRYjGViBowwFH2eoxsp9Nhw+N2IssioujBYjHhcmmlOGaryWhX1RVHHR69c0dvLvUKLnyKSCDgIxTR1NFkLkW+XGB4dIix8SFWTE+xbHKEtauWMz05zPKJIYb7uhnsqdFTKRngWMgkKRYyxgRHsZAhmVBJJaNkElFi4QCJSJCwTyYeDhDxe38nOC7cdtQnOVxzO41uu8VQGV1OK4LHgcdtx2E3YzG34XRYjOdEQcs1qpEA2UyCnu4Ko2ODrFk3w4Yt61k7u4Y1m1azfvNatu3cxMEDF3HNZQe45pL9HL7sADdcdoCr9u3kir07OHzFQe648Rq+f+QG7rvrdp48dpQTjx/n6EP38dBDD3D0kYe5+977uPehR3jkR0/w5LPP8+yLr/DCKyd55fVTvPX2ad57/wM++8XP+elnP+OTn37Kxx9/xNmzH/L+++/yxhuv8/LLL3LylZd4+9SrvP/Om3zywXt8fOZd3nn1ZV597lleeeYJXjxxjCcf/gGP3XOH1p569x0cv+0mHvn2YR674yaOHjnM0SPX8siRazn27Wt59NZrePSmqzh69cX88NBurUX1kn08fGgPj16yh+MHd/Pw3q08dmAbT16+h8cu2cm310xx/cpxrp2Z5KKBKpuqBbYNdLN9sIctfTU2dnWyubfK7tEB9o71s2Ogxvb+KnvH+rl8eoL9YwPsGenmwEQ/Fy8d4rLpUQ6M9rKxnNNAsJgyLKlragWWF5JMZTWb6opiltWVIpv6u5nt62JVuaBBYibBimKW6UKGqUyC8Yx20bCiXGBpMctAUqUSVijPWSyTgpuIy07YaSPssqN6nMREN6VIkKzfq2UaXXYCLhsBj52g4NAusEUHIdlF1C+SDCvnBsq9AhHRVVdm40Bx2I09Rtlmxd3Rjr2lGVd7G6LFqimMZgsek1n73GpDtFkM+5/otOFzO/F7XIQEj7HfGPcppAMBCqpKORajpKqkfT6jvTWqCOTVILVMgv58hv58hp50gq5kjEokQE9CpScdo5aIUFT9ZIMyccWDKjnn8pwCMdFNVHARcTu04WyPZl8thPxkfDIJyWWAY8rr0TKQspZrrAS9DKXnwLGYYSyfYiAV0eAo4CHvdZBxm0m7TOTcFjq9dvpUmcl0kFXpMBvzcbZ0ptlWybKjlmdXb4HdfUV29RbYWk2zoRBhXS7EbDHMlnKUnd0JLhsrc3jtAN9aXWVXj4/ZlJNLu2Lcsbyf26Z6+GZ3jANlPxdVJS6biPDew1fx86ePsH8owv6eCBf3JLmkN8u2osqKqMTyuMR0JsBo3MtIwstY0s9ARGRYVRiN+hhRFYbCIgNBD4MRgaGozHDSx3DMy0BEpifgoRZw0xMWGUj4GEiFGEiF6I4q9Mb9Rptqr+qnGpAoyi5ygp1qQKIclCj5BbKSg4TLTNTRQdxlISU5iHus5IMSlViAoqqQDYokFRexOUtq3C+QDEokgxIxn8ewqiZ8wlwZkkzMK2jQ6LahuK0aPMouwj6BWMRPLOIn5JfwyW78Xg+y4NAURLfNiA/UN5rWTxrpN+REtw2vx0HY6yYV8FKKBqjGw1TVIL0Jle5YmMFskr5UYu5GjYTfaUeyajZtTT3pMN7jPXYLjrmsus3UhtViwmY1Yza1GzMVHe2t86ybOnzVZxUXwqNuUdWtrPouoh7Z0SGx/jn9fBk4tjUuntd0qQOAtaWJtsUX0rb4QmNzT4dG/bXWliYsra0aPDY309HURHtjI20NDbQ3NtLe2EjrkiU0L1pE04UX0rxoEW0NDcbrWpcs+UILrA52ulr4ZaU39eD4ZbuO9QpjfRlOPTjqamhb0zlwbG5abFxHWi0mPA47sZCfUipBbyHHUKHASC5LXzzGQExlWS7NumKa/SPdXLNqkuvWLuOqlRMcGO1lT3+Vg2N9rMsnWZEIs6uvyuXLxrh0aoQrpyfYWEgzHQ8xGvYxEPLSG/DSNXf6ogGGsyqTnQnWDhXZu2GUaw6s56ZvXcTtd17JvY/cxlOv/ph3f/YOP/uPn/A3v/prfsNctvHzf+Hzz3/Db/kN//qbf+LX/Av/+Jv/xq/+/pf81X/+lLPvP8ePHrqZ7920l7uv38ONu9dyaOUIG3ryjKVVOgMicbedgE1r0xZNWjzBZWrXwLC1GUdrM872Jtymli9kGn9Xc2p9rlEHSUd7K167VqgmWv4Ajr+35/+J4qhDow6M533lq5z3la8aTam6LfXLwFG3p+oW1cWLLqCpcYlm9agbmdUVR73wRs8v6gpka2sz7aa2eXBoNnfQ0dFmwOTCrKPZatJyjnYzFqfVAEcdAvVSHJvHgdlpxeSwYHJYjNzjQquq3qiqg6PNYcXuPFe24xBdBji6fKKhOIpqEDEeRk6qKOkYvlwCfz6JN6M9ljIxpEyMQClDsDOLv5gmVM4RrRaIlHOEixnCuRRqPk20kCGWz5DIZQjFwpqaWAeO6XSSSCSEqobJ5NLkClkyxSypfJpkPk2uXKCzr0Z1uJfusSHKQ32UB7sp9FbIlHKki1kyuTTRuPoFcJS9HgMcBdGJ2+XAM2dRlWWR9vZWnE47HtE9T3H0eDS7qgGQogfZ4zZ2FAOyoIXY1TCxmEoynSCVT1OqdTI8McL45AhTS8dYOjXKyuUTLBsfZHpymPGhfoZ6u+guFyllU+RScQqZpKE45rKaAhmPhUklo6TjKtGQn0QkSEiRCCkSAVnAJ7oNaAzIgvF9LVQc9R1Hp6UDm6lNuxtt7cBqacdhNxsXMnabCVNHCw672YBGWXITCirEoiHyuZTWErt8gtlN69i6fROz2+ayjds2sHPXFg4d3MOVh/ZwzaF93Hzlxdx4+UGu3LOdK/bu4PrLD3LzNZdx2/VXcddtN3D8/h9y4vHj/Oix4zxy/GGOHX+Mo8cf5fjjJ3j86Z/w7Iuv8OLJ13n1tVO89dY7fPjhWX72s5/x2Wef8emnH3P27Id8+OEZPvzwDGfOvMebb57ipZde4NWTL3P6nbd47+03+PSjM/z0ozOceuVFnn/qKZ798aO88OQjPPPID3ni/u/xxA/u5Pidt3D0lsMcO3I9J75/Gw/fdh1Hj1zLsduu49E7rufRW6/h4Ruu4Og1l3Ds6ks4fuXFPHRoDw/t28kjB3fx8N6t3Lt9LQ/uXM9jh3Zw/MA2bt+wlOtXjnPV8lF29WkW1a39PewcHWRzb5UNtRKz3WV2Dvexd6yfnYNd7BiosXu4h8uWj3PRUI+hOO4d7WHfWC97h7rY0l1gbTXHdDHFdDHF6mqe1dW8AZIrOzOs6yob8LiyUmCmqn3UM5CT6TjjSS0TuayYYbpcYLyQpjsWpBSQKPhlkrKbmOAi6nGizp245CGlSBTmyhpiopuI6DIGyYOSE5/HRkh2Efa6ifpFbSg97NMsf7K2QRdwO+fmMzwE3C58Tgdeuw2PqQN7SzOO1hY8pg7DnloPjrLdgWS3GiPqkstOQHATkjSVMaZ4SQb8JPw+AxyriQTlWIyM309E9BjgmIsEDMWxKxWnEovQqYaoRUP0JqP0pGNUYiEj6xiVXYQFO2mfQkrxGjZVHR5jolvb2/PJJGWBuOg0wFGHyLTkJi+7KckeeiMBhtIx+lMqPfEQ5YiXlGQnLdtICmYSHhMZ0Uqn4qI37GU0HWJFIcHaUpLZzhSznSnWFuOsKcRY25lgfSXFhmqadeUkM9kQS+NephMya3JBttbiHBot880VPeweirK24GJdysHBngTXjla4si/DnqKfLXkP23tk9oz5efX+Szj71C1s7pbZXPGyvTPMznKcjfkIK5JephJexpNehqIy/XFNNeyNygzHAozGgoyqAQZDEr1+D70Bl6Ew9oclukMCVb+LSsBFd0RkKBVgMB1mIBWiGpbm4DFIbzxIT8RHxS9SlF3kRQfdUT/VsJeSXyAt2om7zERdJhKCjaTsJOqxUlQVyvEA+bBMPiyTCUtGS25W9WmtuSGZqDKnIosO4oqHTEizXquSm5DonHczxC85NXgMyIT8Eorkwis6CSgCiuRCFhz4vZ7fCY6C04YoOLX3W49de73kJqJ4SAW8muIYDVGbA8eaGqQnHqEcDhJ3O4k4tUywq70V2WFFtFmQ7Oc2ekWnTZu56GjFbm7HbrNgs5oxdbTR1tp87kZ3nW2zvvhGV+7qlbwvg8uF0FgPkg1LFhkKZD046spk8xKt7KZeQdSVRUtzI62LLjCgUc+41UOjrbV5HiS2NTRoMDgHh6bm5nnw2LpkybznWxYvnpeD1IFuYR5z4TZjfZZx4evq9xp/1wRHfdaytXExLQ0aOLY0LzF+LnazCcFuJ+KVKMSi9OWyDObzDGXS9KkqA2qE6XyavQM1Dq+c5Kb1K7h65TgHRnuZrWaZTqssT0UYCsuMqgFWF9Js6amwtbfKxnKBsVCAfkWgVxGoyh6Koous207KYSHpMJEWbBQUOxmpnb60xGRPnGWjBWZW9rB992puueswT796gpfffomf/sWn/J//+Ct+zb/w27nzOf/K5/wzn/OP/Pd//C/8p7/8hPfeeYYfPXQrt129gyt3LOXSdUNsHy0xXVAZispUfR5ijg6U9mY8LY1YG5fgaG3B0VoHiI1LsDQuwd68BGdrI9amc5lGHRj1NtX6fUfdBq3/fulHMHcgmDtwd7T9ARx/X8+/Fxz/5I/+2FAaz/vKV/naV88zzte/9lXjfO28r8xrUP3G188zWlQvvOAbxlmy+EJamhsNy4c+OmuzmrFazZhM7edKb+ZUyJaWJtrbNQXRYjNjtppoN7Vpuce2lnlzHfVtqvXgWG9T1VVDPc9onbOtmp1WzE6rYWHVJzg8XgG37MEluQ3V0eywYHfavhQcXT4Rt1/CFfBqOcewHyEWMmyqOjgq2TiRcg5/MY2QUpGzcXxze46+Qgq1kifcmSVUSBvgqObTqNkU0XQSNRkllUkSS0S1XGJMJZVKoKpholEt55hIxUnmUuQ68xRrndpGYn8X1eFeKkN9lAZ6KA92a3bVSpFcuUA2nzEUR71VVVccddVREJ3IkoDLaUeWRRKJGE6nHZdLm+LQc44ujxO3e/7xuJ2ILicBWSDoFVEDCvFIkEQ8SjIZJ5NLU+ws0NlVZnBsiPHJEUbHBplZuZTp5RMsnxpmenKYFVPjTA7201MpUcwkySZj5NMJSsUs1UqRRDxCOhUjqgZJxCMko2EiAYVYyE9IkYwsYz0w6tDoE93zYLH+6FZV7W50OzZrxxeOrkJKorbZqHgFImE/iXiEUjHL8FAfa1avYOu2Wbbv3MKm7bNs2r6RTds3snPXFi49tJd9OzZx6e7tXH/pfq6/eB9XXLSNb+7fxeHLDnDVoYu47fqr+N6R6zl6z/c58fhxnn3mKR778aMcO/4YTz7zLE8//xLPvfwqr7z+Jq++8Tan3niL06ff4+OPzvKLz37Ox2c/5OxH73Pm/Xd49/SbnD79NqdPv82bb57ilVde4uTJl3n33Xd45+03+fSTs/zip59y6uQr/OSpp3nysWM889hDPHvsXp4++gOe+MGdHD1ymAduvJpHvn2YJ+86wvE7b+DYHdfz6Hev58ffvYFjN1/FPd/cz72X7+ORb13KfQd2c+/eHdy3eyv3X7SF+3du5L4d6zi6eyPHDmzmoYtm+c6maa5bMcalkwPsHqqxua/MlgENHC8aG2T7YA9b+7vYMdTL7tEBdg73sb2/yra+CruGupmtFbRm1bFew7q6va/E1t4SaypZVnZmmCllWNWZNZpRlxeSzJSzbOipsjyfZkU5z/JSVoPHrhIj6ei5Ep2EyngmzvKSNu0xkk3QFQ1RCnjJKSIxwUHYaSMquEh6Ra38JeAnHwqS9flIybIxpRHRraeiG7/HSdArEPQKRH0yyZCfZMCHKouEBTdhwU3cpxDzK0S8EgHBjeKag8GOdmzNTQYk6vZUXXXUFUfBquV1PXYLksuOz+0kILg1e6rfR8LvI+5TSPp8ZEMhOqNRCuEwCVnG77QTET3EfOdKe0pqiELIT06RSUuCVnkf9lOJBCiGfV/IOKZ9CkmvNicSl8R54JhSJKNhNiY5SSqeOQh3EBMcpOYu1nJuOxWfRFfETykgkVXcJL0OIm4TUcGC6jGTFC2Ugh76Y37G0ipT+QQrSknWVtKsKSeZKcZZlouwNBtmWV5laS7CVCbIRMrPZEphMi4zGRNYmVLYXImyb7DAofES6ztFVqQsrM942N8T55LeDHs6VbZmvazLONjcLbJtWOb5ew/wwTM3sbrkZHXWybq0xIaMn1UpHzO5AJMphaGYwEBMpicuUYuI9ES8DIT9DKtBhsMB+v0SPV4PPT433X43XT4X3SGBrqDHAMdeVZveGM6qc4qjlm/sjQe1UpyQl4pfpKKIlBWR7qifSkgmr7hJCTYSbgtxj6Y2prwuMj4PtVSYSiJITvXSmQzSmQySDStkIgq5qJ9MRCEZlFC92s805LERlV1acc7cDY6w5JoHjr45ePTJbhTJhei2IXnsBH0iAUXALwuoQZ/RQq03Xp+bTXIjS4JmU537sz5Ru8mS9MsUwz66YmEG0nH6UzE6g1quLSV6CJg78JnNCG2tOFpbEKyalc/vcSE4rMYmYnvTEpxWCw6LGavFhKmjbd6N7rbWc3bU+hxjvaJYn3+sP0bxzb+hOOqQqB8dHBsbNEjraJ6vCtUri22LL5yXU6sHAF1d0oHwy+BxoepYD45tDQ00XXih0XL6ZUU6TYsXzQPAhYU3C7ON9dC4cM+xXpmsb3LVwbGlYRHtzQ3Gz0AHx6DoIRsJ05VK0p9OM5BM0KeqDMdjrOkssLu7k8Mrxrhx9TIuHu1le3eRdZ0plmVUxuIBeoMS3UEvI7EwM6UcKwoZJhNRlsZj9CoSVWkuH+y0EneYUa3thMzNRKytJFxt9EYFRgsBlvclWb20ypbZcQ5csoXv3f9tXjr9HK+8/zJn/ux9fvl3f8nf//a/86/8E7/m/+I3/AO/5e/5+3/6az7707d5+aVHOPrDG7nlii1csWWCfcurbOiOszznZyCstSjXQh5UWxti8xJczQ3YmhqwtzRja2nF1tyEpbEB85JFmJcswt6wCFvT4nngqKvR9WU5CxVqR3srLlO7cQRzBx5TOx5T+x/A8ff1/HvBsV5tNIDxvK/x9fO+Zuwxfhk46kCpg+OiC89n0YXnG+BoadfqfO2tDQimVhS7GcVuxWNqx97WjKWtidaWBppbltDc2kS7qQ2LzYzFdg4u6wtzFqqNHeZ2rHaLBpoOi6E41oOjbk3Vs4318Gh2WueBo8crGOCoK45Ot2OendU516jq9ksIQa8Bju6QD7ca0GY4Uho8Ktk4cjpKrFYkXMkjpqPI2bimNHaVSPaUiVeLxDvzRAsZIrkUajZFJJMklIoTikdJFzLkizltOiOX1uypyTiqGjYyjuF4hHQhQ9dAD8OTowxMjtA9NkBtpI/a6CDVkQF6xgfpHhug3N9FZ3eFXGeeaFwlkYhpzaqxEIGgF8UnovhEI+uoKLIWQvd56e6uEQoF8HhcWO2W+QU5bicul0ODyjm4dLs0C6hf8hjgGItGiEYjJNMJCqU8pVonPYO9jIwNMjDYw7q1K1m5YooVy0ZZPjHEspFBJgf75uyqRarFHMVsimwyRiIeIRL2E4+FCYd8xKIhYuEAIZ+MGvQR9IoGuC5UH3Wbqg6NuiojOKzG0Yeg9TIch92M1dKO1dJuAKMkahZcnyLi90lE1ADJVJRKtcj4xDDr1q9i67ZZtmzdyIaNq9m4YTWzs6vYuW0DF+/byf6dmzm4cxNX7N3BJbu2sH/rBq4+eBG3XnM5111+gO8duZEffPcID953Nyee/BEvvPAcP3r8xxw9foxnnn+BZ158kRdefZWTp97i9VNvcurUm7x56g3OnH6Xjz84w3vvvsP7773N6Xfe4o1Tr/H666/yxhuv88Ybr/Paayc5efJl3nvvNG+/9QY//fRj/vwXP+et11/juaef4sSPNHB84oG7OHbXbTzynVs4fuctPHL7DTx40zXcc+3lPPLtwxy99RqO336Yx+48zIOHL+P2A9u488B2jl59Mfce2sVDhy7iwQM7uH/XZh7YNcvDezfz6P6tHNu/lXu2r+H22RVcvXSIAyPdGvgN1NjcW2XrYLcBjpt7q2zpq7FjqJedw33sGKixpaeT7f1VZmsFdg/3cPnKcQ4tHWFrb4mN1Szra1nWdxVY21VkbVeR1dU8M6UMK0ppZspZbaqjWmK6kGFNd5kVZa1IZ3k5x1AywmQhxXhGUxzHM3GWljJMdeYYSseoqVoTaEJyEbB14DW3E3LaSCkSuaCPfChIPhSkGAqR8/tJyBKqR9tf1CcwVEVCVSQiXpGoTyYR9BH3eQkJbqP1NCh6CIoefG4nssOGZLdqZy7jKFlthspoAGOdZdXRrm3iiTYLXqcd2WFDcdgJiwLJgJ90IEBCUYyMYz4SIRsKERNFvDYLYUFrfE36ZXJBH4VwgMJcc6EGj27yPolSUKEY9lEM+4ycY8KrqYopRZqDR+EL4BgVXJpCK7tI+QQSXjcRj01rpBVdZAQXecFJJeijGvGRlV3EPVaiHisRtwnVY0b1mMl4nXTFFEZyUaaKSabyCaYKMcaSfkaTCsMxL0MJhbFMkMmiylguwlBCoTfoZiThZSqlwd3KTJCN1Ti7+vPsGc6xPO1iMm5hbVZkTzXGnnKM7YUQG7M+ZjIeVldFNgxJPPPDfZx59iaWFawsS9lZHheYTvkZUwWW5cKMJhW6Q266YyKViEDe56Qz4KHiF+kOzlnhFJEur5tuv0C3X6Dic9IVEKmFPFT8HjoDHnpiPkZyUUZy0Tm7asSwqXapPs2a6hOo+iSqftlQHIt+gZzXRcbrJON1kpadJGUnuYBIVzpCOR4gF/FRy8SopFQSARHV65qzTkvEfCJhyTG3y2lDldzEvMI8q6rPZcXrsuCbK8UJet1E/DJBn4gsOJAFxznF0eMkqEhGs7U+gaRPJSmigCIKuF02PG5NcfSJLkjh8poAACAASURBVCKyZlUtR4P0JqMMZBL0JFQjExsX3fitJvw2K4KpHdlhw2Fup61xsXFT0NLWjOCwYutoxW234bCY5xXimDraMHW0GZCol8Q0L1lsbDfq4FhvW10IWM1LNGtlc1PDvFmyenjUban14Kirja2NWpNqPQjqoGhpbqR9yaJ5X+toWExHw2IDMtsaF2uqYUMDpubmeQpjy+JzX2tetIjGCy6gedEiAyabFy1iyTe+8aVzHPWA92+BY30BzsISHD1fWT/XoauabU2NcxuTi2hecqEBjqbWJsxtzdjN7QgOK6osUoyp9GVTDGWTjKaTjMZVpnMZdvR1cePMMu7dtYXvbd3AJaP9bCpnWFlIMJoIaPlov0hBclILyiwrZphMJxiLRljfWaLfr9Dj91KSPWQEBynBTtxlIWJrR7W1kXB1kJdMVIMOhgt+1k9V2L9zBVdfuZ3v3X2Yp188xpMvPcaJV5/k1TMv8dkvP+Fv/+k/80/8V/7l87/hn3/91/zVLz/iuafu5fu3XcGRa3Zz9e6VXLx+iL3LaqzvSTKW8tGnigyng/Qng8ScZtzN2hSHs7UZZ1srjjYtsmBtasTcsARLw2KsjUuwNTVgadRaVfWcbP3j+obV+uKlenCUrGajkO0P4Ph7ev5HwXHe/Maf/JHRnKpbUBeeeouqbks9/xsaVF7wtfOMN4PF53+DhgsvMP7RW5ob8JuWEGo7n0DDV5lIBOmW3SQ6WlDNLTgbz8dubqTd3EyzuZlm69wOo92G3WzB0t6h5SA7WmjuaKGpvZmmdu1zPdPYYmqlw2bC4rRicVrnzXE4Rdc8kDQ7LHTY5ttadZWxfo7DKbqwumxz8x4WrC4LNrdVs7ZKbjyKjCegIAR9eIIBZDWCFA3hiQaREiECuThyOoIj4sMTDaKWiyj5JFImhq80Z1HtLhAupkhUcsQLWjYxXy6QK5dI5DKoqQTRdNIAx2w+QyIVR41FNFhUQ4TVEGoySiQZJVnKUuyrUhnqoWt8gOr4AMWhbnqXjdM/PUnf1BiVoT7yXZ3kygWSuZRhVY1EQsYch25X1ZtVTaZ2RFlA8Xu5/sbDJNMJPKIbl8eJxWbG7rQZOUddhbQ7tfIct9tJyCeTiARIqCEN7GKqZrONabBb7a1R6+tiYmqUoeE+Rkf6mZmZZOmEZlVds3ycicFuxvq66a0WqBQydHXmKWYS5NIxsqkoyVgINeInEvYRCfsJBRWtjMcrIrkdKKIbn+RBEd3GkT1OBKfNmNuon+NwWk3G0fM4TluH8TqXTTtuuw1R0O6MBwI+YjGVaDxMMh2jt7+LFWumWbFmOavWr2Td+hnWr1nO7Mwytq9dwcGtG7h091a2rFnOzk2rObBnC5ce3Mkle7dxYMcs39yzi5u+eRnfvvE67rj9Vo4+fD/PP/8TXj75Ek8/9xOefOZpnnr+J/zk5Re18+JLvPHWm7z11lu8/tpJPnj3ND89+xEfvf8eZ06/w5n33ufMe+/zxuun+Pijs7zxxhucOXOGj89+yIcfvM9Pz37AX/wvn/Hph+9x6pUXeOX5p3ji2AM8efRefnTvdzn6vdt48I6beeDIDfzwxmv4/rVX8P2rL+Guqy7mwRuu5pFbruP+ay/j+5ft4+7L9nHv5fu497I9/PDgdu47uI0HD2zj0Yt38cRle3l033Ye2jnL0T1bOLJ2KbfNznDT+uVctnSIfWM9HJjoZ99YL9v6KlrWcbiXbQPdbOqpsKWnwo6Bbrb11ZitldhYLbKxWmRTVydbBzTY3NRXZkN3kfVdWjnOmu4S6/sqrOsta1bVzgwz1TxrezpZ31djujPHVD7FykqBlZUCkzltamMkqTKeijCRVhlNRZmu5BkvprRsXVCmM+wl5DATcJgIu60kFc8cNPrJBX3G0QEp6LDic1iMfbmYIhNTZKI+2QDIiFci4pUIyyJB0YPfc65ARHLZkeya7U6wmhGsWluq29yBu6N9rlVVm+cQLWatNMHUgdusFefINit+lxNVFI0W1ZSi5Rtz4TDZUIiU348qS4Q92gRIRPQYKqp+Mn4vWb9EWtH2/rJ+ibhoJ624KUUUCiGZrF+gFNFgMuuXSEgeVLcGhFGPtvcYk5yogp2w24oq2LXdQK+bgMtC0GlGFezaRIfsISNrHxMeBxG7mbDNhOo0EXNbyCtuqhGFnliA/mSY0XyCyUKCyWKMoYRCf1ymNyrTE/MymA4ynA3TnwxSDQt0hQX6Yl4GVYnhuMx0PsTGnhQbawmW5xRG4i7Gky5mkh52lCNszYXYWU2xOh9hPCUxknGxrCbwwsOXc+YnNzOZNzORczGckjVLadLPQDxAd1ShHBapqDJdcR8VVSHv91AICOQVN0W/QDXspSvkpewTKMouSl7tgrbkdWqbjCGZclCiK+qnPxWhNxGiJx6kPxWhOxag4PNQ9HmoRRS6Ql4KkpO0YKM/GaYc8pKRnJq9OiDSGfKR8nrIBWTK8RDdmRhdqTileIS8GjRKb9JBP3FFJCqLxLwCMa+EKrmJSILR+BtTZFRZxO9yINrMyA4rAcFF0CsQUkTUgFcDSK9g5BwVrwev7ManiHhlj/F+LLnsKIL2Oy+5HUYUwCs6F4BjmK5kjN5MkkLIT1IWtBsTsojPYTN+7+3mduzmdhyWDm0PcsGsks3Uhqm1iY6WRmymNq1ZtaPVeK6jRSu30efEdBeV3tugF9/oTan1CuOXWVN1RXFhEcy8JtEl52DP3NKCuaUFS2sr1rY2bO3tWNvaMLe00NHUREdTk/E1Pcu4EBLr7bYLZzgWWkS/0GpalzdcuDWpX/N9GTDWg2K92livONZfM9ZnJ3WQ1GF88fnfoL25AUt7C42LzsftMNPWuIiQ7CKueOhORRnMxBhNRVmeS7Eym2BjMcfFIwN8Z+Na7li/mmunJ7ior8aqbJzRWJC+iDZZUwl6SXvsdId8jCSjdPtkxqIR1hTyjKphioKHtOgi4bajOixEnVbC9naiDhMZ0U5eMDMQk1lRTbB7RR9X7V7Jt6/ZxjcPzHDn7Zdy/9Hv8PgLxzn5/gucePUYH/3HN/g1f8P/9l/e41e/+ikfvfMUT9x7Kzfum2XfzDDbJ2vsWtbDtqkaM31ZehJ+ikGJalQrEfO0NmFbciGuthYNDpubsDY1ampjwxLjmJYspmPxonnFSguzjrqCrbep1revus0d2v81FhNemwW/0/4HcPx9PDo01oPjH/3R/8Bu478BjvVW1YUbjRecP3+nR/8Hr9sJHG2NKM3nURFb2dlX4Af7t/OtFZNU7R3E2xsRGs/HZW7CZG2m2dZCi6Mds9OO3enAZXFgM5lpb2+nxaS1praYWg2I1Oc39O1GPZeoA2F90U09NH7Z3uOXTXKc+7MW7B4bdtGOU3LjkkU8iowQ9CGFA7j8PmQ1gjcemZvjCBPMJwiVUvjzcXyZOIFcGiERxldIEekq4iulUStZUt0lYsU0aipmWFKT2QzRZIJwIkYkGSeRimvPpxNE4yqhSNA4/kgANRk1dhtL/TW6JwbpWTpC97IRupYOs2rHZlZum2Vq3Sr6psaoDvbQ2VejUCmSzKVIpLQdx3DEbzSr6uAoiE4UvxevT8ZsNRGJhrE5rLSb2vAFFKM4yOVxnpsrqQNHl9uGIroJBzQFUI0E5uBKJZ5JUKyW6Orvpqu/xsTUKGPjgyxbNsK6ddOsnp5gzYpJ1iwfZ2q4l7H+Gj2dWWqlDN3lHMVMgs5cimIuSTYVJRYNokb8hEM+ggGvcUFSD4718Ci5HcYFxMKLCf0iw2k1IbptuOwmHNZ23A4zHocdt92G225DcDqQRQm/4iMUCswpqTFKtSJD44Msm1nKqo0zrN4ww4YNK9m6fobda1eyb90q9q5bwe6102xePcX2zTPs2TXLof3bufTgTi7ds41r9u/h1muu5MjNN3DvfXfz1DMnePHlF3jm+ec48dyzPPvSC7z0+qu89vabvPjaSU48+wwnX3uVd999h/ffO82nH53h4w/e47233+H02+/w3ul3Of32O7z+6mt8/NFZTp8+zdmzZ/n0k7N8+smH/OzjD/mzn3/Cx2fe5vWXf8Kpl57mlWd+zKlnn+DZYw/wyPfv4L4jN3HPTd/irmuv5I4rD3Hb5Qe447J93HXlIe6+8hC3H9zNrRdt4fZ92/nOwR1898A2fnBwCw9cso0H9m/m/j0bObZ/O4/u287Duzfz4O5NfGd2FXduWcPNszNcOTPOoakBDk72c2C0l50D58BRVx03d5fZ3F1mU1enAY3ry3nWVQps7Cmzub/GbH+VDb1l1vd0sr6vwuxgF7ODXazt6WRFOcvyUtoAx7U9FSPXOFMtsryUNWY7xjNxJjNRxtIqwymV6UqeqXKWrqifckQhFxCJyy5UwY4q2El43WTnpjcK4QAlNUTSK2r5RrfDAMeAy0ZE9GgX44pM1CsRloW5o8FjSBLwe1xfaACun9SQHZoV1W3W2lX142xrncs9WuvaVi0oDjsht1sDR6+XtM9nfMwEg1qbqk8hIomEBK3JVZWEeeCYC/ooqVqDqj7BkQvIc9t/IhXVRykkUwgIVKPa1zM+kbjoJOKyEnZaiLismqoo2Ak6NfCOeGwkFQ9xxUPIYyPgsmhZurmG2pjg0obdHRZUh8WAx5zXTTnkpTcepD8ZZiAVYSgTZTirajnAhI++pJeemJeumEx33EdPwk8t6qUU1FS8aliiOyLSGxGYyARYVY4xU1KZSMv0hhxMF4Ps7k9zxXiFLXmVtekQYzGFwbiXoZzMREXimfsu4Z0ThxlNtzGSddCb9NIVD1CNKNRUDRTLES/lmI9aMkg1EaCkekn7XCS9DtKyg7zfQ8kvkJOdZEQ7acFGTtBmNHKyk86ASDkk0xMPMpiJ0pcMU1N91FQfnUGJvOKm5BeoRRRqQZmi7KLo85CVHFQjPs3mK7soh7xUIgE6Q5pCXImFqMRVSmqIbDhIKuAjrsjaTQO/YpxUwEfC59VKkwQ3YdFDSNAgMiIJ+Jx2RJsZyW7B53YQEFwGOKoBrwGOPtmNLLmQRCc+RUTxntvTld0OfKLbuFmi5x0llw3FZSciu8mEfJSjYSqxCOVomKzfa+w2hjwuBKtJa5KcK76xmLVjtbQbIGntaMXS3oLd3I65rRlTaxPWjlYjnmBpa8bcpoGi3tVgNrUbllY9B6lDpd4c39rSNC+/WJ9ZrC/C0SFpITg2XXjhF1RCa1sbDpMJe0cHltZWI3/YsnjxF3KJbQ0NxtHLbepBceF+5JcV0ixsVP2yncmF4LewKGdhdnGhNVUHVf3aceH3pX8fLQ1LaLjwAtx2Cy0Ni7B0NCO5bIj2DoKCjVLUR186wlAywngqwrrODFtrRfb0V7l66Sh3bd7A7etW8c2JUTZX8kzFwwyEvNQCXsoBmVJAIiXYqYYU+qMhuhSJ8XiUtcUCI5EQFZ+XpNuF6rBRCvpxNl6I3NFMxNZO3uui6vMwmgiwupJky3CJQ+sGuWzrGLvXdHHloVVcfc1e7j36XZ54/ijHnvkBjzzzHf6Pf/wZz79yLz89+yyvPH43D9x0Od/aOsPuiR429hVZ3ZtlaTVOb1ohH5bnog8KMdGNs7UZa+MS46NuUe1YvEg7SxowNTRiamikY0mDoTLWl+HogKgr1/pjvRjHZWpHsGo3IRW7FZ/DRtDt/AM4/v/xLITCelD8svNl4DgPGP/4TzSLat1O4+8CRx0Y66FRt6YuXnQBixddYNg49PC4pb0Nj7mVuLOV0biXJ26+Gv7Tn/I3p15htlIkYzNpsrulGbOthRZ7K62OdkwOGzaHHafZjs1kpqOjgzZLO+1W7WOruY1WcxttFm27sd6eanZYDCjUwVG3nJrsZtqtHQY42tx2AxadostoYdUh8lzBjg2n6JiDRg9ORcLlkxFDfrxqCJffhxSNoCRU5FjYUBzVSpZoNUesUiBazqNk40S7SmSGu1C7C6R6OykMdhEvZYgkowTVCNF4DDURJxyLEoyphOJRYokoiVTcUBt1pTGshgioQaKpGOlynlytRKm/xuD0OEMzU/SvnGBs/Qo27tvFml1bmVy3gq7xATr7apR6qwY46kAaUQOEI36CIQWvIhitqi6PE1mRcLjstLQ14/XJON0OBMlDu6kNtzB/61JXHR0uO06XFcmt2ZPCfq9mK01EiCUiJHMpKj1Vega76RnsZmJqlKXLxpiZmWT9+hWsnZlg/eop1k5PsGJiiNG+KrVCiq7OLN3lHLlklGoxS2chTT4TJxEPfwEcZcltgKNfFvBJHiNTIzht8+5Au+0WAxp1cHTZzHicFpy2DhzWdlx2rcnN47DjdjkQPC68skg4FNCswzGVfDHD0Eg/y1ZMsHzlJCvWLGfpsjEmx/pZOT7ElulJ9q2dYf+GGS5at4LdszPs37mBvbs2cGDfZq66XNt0vO7Sg9x503UcufkGjj58P8+98BOef/E5Tjz7DCeee5afvPwiz558iZdef5XnXnmJJ55+ipde0fKKH37wPp98+D7vvnWKN0+9wek5eDx16hQvv/wyH3zwAWfOnOHTTz/l00/O8md/+jP+9Gef8Oc//5Sfn32Pt04+z1svP8s7J5/j5InHOPHAPTx4x83cd+th7r3lOu654Rq+e/Wl3Hb5AW6/dC+3X7yHb+/bxo27Zrlp5yy37dvO7ft3cGTPZu64aCN379vE93as5ciG5Xx/81ru2zHLPVvXc9emNdy5aS23bJzh2jXLtDbUiX52D3dp0NjXydb+Ljb1VdnUUzHAcbZWYrZWYnN3mW19NTZ1dbK+WmS2t8KWgS62DHWfOyO9bB8fYPNwD6u7iiwvpVlRzrK6q8ia7hIrKwVWd3WyprtsqI2jKS3bOJnTJjjGM3GGkhGmK3mW1wr0JcOUI4q2eecXSXjdRuZL32HMBhRyQZ8xRxF0WAnYLfidVoJuu3Hhras1QdFNSPIQlkXCsohPdBsX0V6P02iD1BuAdduqnt/SFUh3Rzuu9jYEswmf04HL1I7HoqmNPqeDkNtNRBCIiSJxSSIhy6QULeOYUBSiXlkDxzk4iMqisbuY9IpkAwqd0TDleIhSNEAhpMzBo0gx7KUSCxiKY6fqm1MkvXOK47lpDn2eI+S0EXRYCbvsxEStaCXots+psloTa1RwEXbZ8dvM+K3tBO0mgnYTfms7pZBMLRagNxGiLxk2Tm8iRHfcR29coS+hDYFXVZnOoEQxKFIICGQVF6Wgh0pIpDsi0qeKTGQCTJciLM+HGEt56VU9rKkmODRR5VvTfWwuqKyI+xkMSfRHJYZyMlNliWd+eIi3Hz/MaLKV0bSd7rhENeqjNAd7FVXR4DHmo5oIUIn76YwqZAMeUoqTlGQnq2igV1DcZEQ7KY+VlNNM0mEiJzuphr3UVB99ybABjtWIQikgklfcFHweKiGZathLNaDNcVTDXuJOE72JMH3JCFnZRU310xnyUYkEyAVk8kEv2YBC2ieT9MukAl6SfoWYVyKuyKQCPrJzO3kJv0LQ48LntON3OfC7HMbv8v/N3puFyVGdeZ/4GbrbX+PGWmrPfd/3PWvfd0mVparSWtqFhBAqAQIMBoPlBTCFsGW32+12291AuyxvbWz2zVAIG4Fxt9vtXr5Hz2jmdmae72Ju5u4/F5ERFZkZGZlZlVmb/he/pyozYznnvCcizj/e97xHLhy9VhN8NjPCbmH+bjTgQdjnQtDnRNDnhM/rgNdjl4SjJ+th9Ngtwpx0u1XIfpoNYXWY9fBYjIi4bWgP+9EXC6M3O9+2zSeEQcc9Dkk4WrUtsGY9inIMmiZJKGoa64QlOFoaJeFoymZaNWiaYNA0SXMeNS1N0OuW1nlsbKhDfd02yfOoaWmSBKV87qI4dUceolq3fWtOuKechi1bCoSjSaOBzWCAVa+HvqkJzdu3S8JRzIQqD0Ft2rZNmrcoJuqRewzzBatcqIneSRGlrKj5QjE/k6rcC5mfDCdfYOafWxSL4v/1W7fAoGlBd3samsY6mHXNMLQ0SN7GkdYodrbFsLs9gWMDXbh/agce3TuJx2Ym8NUD0/jbs6dw6ehBfG7XGI62JzAZ9mEk4MSA341evwsdHhvSDhN6/S4MBjwYcDuwJ53E8Z5u7AwFkDDoELcY0B8J4Pyh/UK2Z58TYUMzYqYWDIVc2Jnw4WBPAkeHWnHP/mGc3d+PO2Y6cP7kLtx910E8/uX78cWnLmD+24/i4vw9+L//3z/i0jcu4B+++zi+98zDmH/gNB4+PIW7JgZwsL8Vk11hjCTdaPUZEXMasy9EzHDqmmFqqBNorIc+Kxx125cS3ujq6qGvb4C+vkEQkAoJcOTZU+Ui0qJphl2vlRJJuY0G+C3C8klhKz2OG5JPfepTQuhpFlE8yr2LSqIyXzSKglFaeuPPby1YqzFfPMqzpooCUsyeKqaPbti2VZoTIAlHvQYJuxaDAQv+7gsP4P/7j3/B//HrN3B2xyhazcKbZ7OuERp9I5oMTWgwCAJRr9fDpDFA35LNqJoVjhqjVvIaykWgKA7F3w1WoyQKxaQ5WpNOQkyiY7Kb80SiuWBdR6vLAotTSIpjcdlg9Qlhqq5wAK5oEI5QEO54NEc4+tpiCPWkEelpRbQ7jfaRXkR62hHtb0dqvA+p8T60jvUh3t+BVF8Houk4QrEoYom44G2Mx+CPhhGIRQTvXCqORCouhamKf0Xh2DnUi67hPvTsHMLuI/uw+9gB7DqyF/vvOo7j996N2bOnMHl4LwYmx9C/YxgDO0fQPzKAjt5OaZ5kJBpANBZEOOKHz++ShKPDZYfH55bCUx0uO+xOG3QGLVweZ45oFL2OFpuQPMdqM8JlMyPocyIc8iEaCyKZiiKejCDRlkTPYC+GdwxhbGIUM/smsX92BrOz05idncahA5M4dmgaxw5M48i+3ZgcG0BfewLDfR0Y6m1HazyMge529HSm0dmWQCIeQiTsQyjoRSjoRcDvlkKgfC47/G4HvE6bNECxmw0w6zXSwCRfOIqeSFE0mvTN2e8Ngni0WeB02OD1uBAOCZ7U1rYEBof7ML1nErNH9mH2yD4cOz6LAwd248DUTpzYtxsPnDiCi3N34YkL5/Dl+8/h0fOn8YX7z+L+e+7Ag/edxpcffxBPXXwYz1z8Ar77jXl8+/KzeOGf/gG/evmXeOXNV/HKG6/j5Tdfxy9efwU/eelF/PSXv8CvXn8VL732Kt5dfA/Xrv0WH137LT659hu8/+u38MHVRXz00Uf46KOP8N577+Htt9/GRx99JHgb//hH/P6Tj3H9v/6E//73P+B//48/4n/+8RP85u1X8M7LP8fiqy/iJ9/7Gzz39Xl896mL+P7TX8EL33gazz37FL7z5Udx6eH78M1HLuDrD92D+Qtn8My9d+KbD5zD3zx8L7714ByemTuJZ+46jGfvmsXXjs3gyYO78Y0j+3D56H5cmp3BM4f24tLxg7h4cDcenB7HfZMjOLejH3cOd+HO4R7cPS4IxqP9nTjc3Ybj/V04PdSL00O9ODMirPV4b2YcZ7NLdtwx0icJx7smRnA2M4q7Jsdw1+QY7tgxiEMDnZJoPDLUjQO9bZjpSEni8WBfJ6bbk1JGVXEJjj2daUyko9jT1449fe0YTgbRG/Yg5bZI8/ISXjtag260hXzCvC+ZlzFg0guix6iThGPYaUfU7UTC50HE5ZCEoxim6nUIA2dRQOavc+c06mHXa2HTaWDXa+EyGQRvpNkEp14neRnF9bhEj2PAYkHIZkPM4UDM4UDS7UbS7UY8S9TtQsQliNeIy4Goy4GEyy6Jx/aAFz3RELqjfnSEPOgO+wqEY2fQhZTbkhWPIXQGfUh7nEg4l4RgzGFF3GlDwmWX1ncUlysRvbKicAxZjFIbenVNcLXUw6trQsisQ0/Ijb6sV28o5sdQzI/heED6fyjuxXDCh4GoGz0BJzp8NrR7hbl+KadR8NIF7RiMuLEz5cd0Rxj7u6PY0xHCZMqLTJsf+7vDuGMghvvGO3A0HcTBZAA7w26MRlzYkXJiusuJl//+8/jwp08gE2vErrgBg1E7esNuSTgOxHwYiPnQG/OiJ+pBd8SNrrALXWEX2vy2bIZYM7qz4aYdbovkcexwmNAXdAmZU5MhjKcjGE9HBM93yI0unx2dXhv6Qm5pDcd+vxODQTe6sl7I4XgQO1pj6Am4MBj1oyfoRU/Qi7RHSEgk2djnQmtQ8C7GPS7E3E4kfR60h4NoCwUQdTuz64jq4DEZJOEYctjgs5jgNhvgsRjhs5nhs5nht1sET7rPJQnHcMCNYMCNgN8Fr8chkJ0+IC6Z5LNZlhKXyYRj2GlHa9CL7khQWOw95Ec6m7U47LDAbzXDnQ3ltpv00vqMZr1G8jTqmhuyYahCeKq+pRG65gYhJ4OmKUc4yjPC63Ua6HUatDQ3orGhDo0NddK8SE1LkyQo5Qlu5J7GnIQ4suQxOUtRyISjpr4eusZGGFtaYNJoJI+jpr5e8iqK2+YLR9HjmB+aKvcgFvM4yrdTEotykZj/ectncqPQtnzmtoLwVPn2+aJRLh7Fcpj1OvR0tELf3ACLvgWGpm2I+5xoC3kw2hbDZFcKJ8b68cjhfXjm7ElcuvM4vnJwBo9P78KlowdxcU8GZwe6sTcexI6AGyN+N/p9WdHoMiPlNKHTaxcyOLtsmGlN4khPF3YE/Rjwe9HqtCJq1mMsHYdp218hajOizWXBaDyEoZAHIyE39rRHsbc7hrumh3B0ZwcO72zF4aluHJgewsHZXZjZN4g7z+3BmfMz+L/+1x9x/4W9uHBuBg+f2Y97Dk3g7NQojo30YqojjpGkF11hG2IuHbwmDYI2E1z6FhjqtgiZVBvrYajfLmRPbWyQ5jFq67bB0NAIY2MTdHX1aNm6TUp+I1+CQ0yCI67ZKGZQtWpbctf7NRkQtFmkezWF4wZEnLN466235ohHTRbITgAAIABJREFUNfKFo1wwSus1ZpPdKAlHMSGOmnDcuuV2ad1GadHcbGiHRd8Cr64BrQ499nW34bHjh3H3rh3IxGNotVvgM2hh1DVAo29Eo74R9XrBm6jRNMPQrIGuuUVYviPrYdQYtdCZ9RJak076Tu5R1FsMkvdQLhTl6zOKyXTkwlGcCymGvprsZtg9NlicZmndR9Hb6AqHYA8G4AyH4IpF4I6H4UlE4ElH4G+PI9AVR7Arjnh3Cn07B9E22of0aC/adg2idecA2sb7EetrR7QzhVAigmA0gngygWQ6VSAcY4koovGIFKIqehz9kQBi6Ti6hvvQNdyH3l3DmDq6H1PHD0rCcfrEYUwc3o/h6Z3o3iF4G/vGh9Az2ItURxrhaEhYVzEaQDwRRiweQjDklcJVXR6nJArdXheaNU0wW03Q6Frg8blzBKMYsiplWrWb4LCbEfK7EAn7EYuHkErHkEgJoaqd/d0Y3DGIield2D87g0NH9+PQoRkcOLAbxw7P4OTRvTi6fwqH9mQwOTaA/o4kxge6MNbfiY5UDMN9XejuSKGzLYF0IoxoyItgwCPNcXQ5rfA4rPC7HZJwdNstUpiqWa+Bw2KUsvnJ5zeK8xnNhhZYjBppSQ6TUQ+rxQSH3SoIR68bwaAfqXQMff1d2DUxhr37duPI0QM4cfIwpifHMLNrBPsz4zh9YBoPHD+Mh08ewUMnDuOBk4dw8b6zeOz+s3jwvCAcv/TYA3jmq1/At57+Kn7wncv4/t//LRZ+9DxeeuVXeOPXb+L1t9/Cr15/FT9/9RX8/NVX8JMXX8RLb7yBV998A+9/cBUff3wNv/v4Gj659hu8++s38f777+Haxx/io999jMWr72Px6vv47bUP8W//9m/4wx/+gI8/+hD/9e9/wB9//zH+618/wX/+/hree+UXePnHL+CVK/+IhW8/ix/MfxXffeKL+MHXvoIXvv4UfvD0l/HNRx7AE+fP4JkHzuHpC2fxtXtP49kH78Z3Hr2A7zx6AZfuO4Mvn57F184cxleO78GXZifx1KE9ePbIfjy5bzcu7t6Br+6bwldn9+Bzu8dw12gfTo304I7hbpwY7MTpkX7MTYzh1Gg/DvW0YV9rHIe6WnFqsEea53hvZhz3TIzhrtEBHO/vwtH+Thwf7Mbx4R6cGOnFydE+nBwfwImxfhwe7MLBvnYcGujE0eEeHOxrx+7s3MV93W04NNCNg32d2NvVipmOlBSuuqczjb1drZhsi2OqO42JtgR6Qm50B11CVsqAKxti6UTKL3hsoi4bAlYjvCad5FETEoMJwjFkNyPmcSHh8+QIx4jHibDPjYDbIYWmismc5OuMOi1GKfOvVdsiDQLEOY92vVZa10v0RroMenhMRgQsFoTtdsnbmHS7kXC5EHO5EHU6EXE5c4Rj2GFD3GlD0u1Aq8+NrnAAvbEwuqN+tAVc6A770BFwS/PleqM+tPsdiNr0iNr0S8JRnkFVhpgcJ+ywIGQ3S8JR8szazXAbNHDpW+C3GODVa2BrrINH34S0z4GukBudQWHeXlfAie6gEz0hF3rDbvRFPFKIqOBhtEm0ui3Z7KImdHjN6I+4sLM1iKnOKKbaQ5hI+bAj7sZERxC7Uh7sjtpwpD2AvREn9sf92Bn2ChlPI2ZMttvw6ncfwbWfPIWJcAPGQ1r0B6zo9jtzPI6icOwKu9ARdKA9YEdH0IG0VyhLwq4X5k15rGh3mZG2G9DjsaHHY8NQ1IedrVFJNI6kQlK9OnzZOZIRr5AIx2dHr9eOwaAbnR4rZkd60RfyYDgexFAsgIGID31hQTym3DZJOMadNiS8TiR9LkRdDvgtpmxyJEE8xj0u+Cwm2LPZFkXhGLRbEbBZ4DUb4TLpJeHot1vgs5kRctkR8joRcNvh99glr2PA68iZQiAXjl6rGTZjNiNw9oWJ22yAzyLMD27ze9AR9EkhfH6jAW7D0hxfh0FIdlZMOGqb6iUvoygcRUTRqG8RssGL3kRROMq/kwtIMUx165bbsX3bFskrqTTHUe7By1mGIk84ysViS12dNK9RFIaNW7fmZEeVC8nm7dsVPYn5wkwpHFUuGEWRp+RdlH/e8pnb8Nnb/hJbPnNbTmIctbmS+R7G/LJp6uvRtG0bLHoNtHXb4DYL64S2Br3oDHuR6U7j4HAPHjq0B9+6/zz+/uEL+Nbdp/GVgzN4JDOGh3eNYG6wG4dbY5gIujDqd2LQ70KXx46U3YiEzYSk3Yw2lw2tdgu6nVZMpeI40NGGsaBP8jiGjVq0umwImXXCkkE2E1rtJgwFvRgKuJFJBDHVHsGx8S5kusLY2RnAQNqNnnQA/Z0RjA6lMJnpwO7dbfjjH17DiSNDOH5gEId3dePAUDsO9HdiujOFwagPXQEHkh4zAjYN3AaNsKxMcyM0W26HbvtWGLPLbui2b12a3yhbrsXQWI+WbVvQcPtncjKniplV5cLRptPAommW1gd1GvXwWs3Csk0OG2IOO1q9LnQGfRSOGw3Rsyj3OJYjHMVQVbm3URSMIqJYlKMUpipfbkMMURW9jVu33C6kj5bF+bc0C2/vHNoGBE0tSNpM6At4EdW2oM1hR8wuPGhM+mZo9c1o0rcIyISjvkWDppZGaY6jKBLlIlC+/IbojZQvyyHfRr4+o+h9FD2L4vqN+cd1eO2ScDQ5LJJwdIaCgnCMhuGMBuGKheBNheFri2XnOCYR6U2ha6QHo1NjGNw9ioHpMfRNjSIx2oPkcDdSQ93wJcPwRQIIRMKIJxNIpJKIxKIIRMIIxaKIJ2OSVzAYDiAUCSIajwhCMh5Goi2J9oFudA33oT8zKgnHnYf3YPL4AYzs3Y2hmQx6dw2jfaQXHYM96BjsQaqzFcFYSBKj0VgQiWQEiWQEobAPbo8dTpcQhmqyGOHxueF0O2CyGOFw2WFzWNGsacrxMsqFo81hhc1ugt1mgl/ucUzHkGiLI93Vhv7RQYxMjGDv4b04dPwgjt9xGMeOH8CxY/tx95mjuOv0YczOTGDf5DgmxwYw3NOGnUM9mBjpQ39XG8YGe9HTmUZPZxptqShiYSFMNRjwwOsRMvL5XHYEPE743UvhUM5sCJQlOyjJ9zpKYapZ4Wg1aWEyarNLcOhhs5qFdSpdDvj9XkSjYXR2tWJ8xzD27J3EocP7cPLEYdx95jiO7p/CkeldOLl3EucP7ceDJw7hc8cP4fN3HMWjZ07gSxfuxuP33YXHHrgbFz9/D5740sP45rNfxfPf+zZ+9PwPsPDD5/DPv/gJXn/zNbz+zhv4xSsv4ce/+Dl++vJLePmdt/Gr14XMqr985WW8s/gePv74Gj766ENc+/Aq3nn7dbz55ut47/13cfU3H2Dx6vv4zYe/xXvvL+KTTz7BtWu/xR8++R3+89/+BX/8+EP8xycf4l8/eA/vvPgTvPrj5/DyD3+AF7//HVz51rP4x/kn8NwzT+L5Z5/E3z91Ed969EE8feEcnrr3DJ44fxpP33cnLj98Hn/7xQfx14/eh6fOncQjR2fwxeN78djsbjy2bwJPHN6D+cP78PjuHXhofAiPzUzg8zM7cW5sAEf72jDbncKhnjYc6evA6ZF+nNs1ijvHB3G0vxOznWkc7m7DqcEenB0bxNzOEZzfNYrzu0ZxZqQfx/u7cKSvIydr6pGBThwe7MJsf4ckGo8MdWO2vwPT7XHsjAcw1ZbAns40DvR2YLa/SxKPoudR9DpOtsUx2ZnEWCKMDp8dnX4HWr02dEV8SPsc0np2EadVEkABq1EKVfVbDPBbDNn5jVbEvW6kAj7EvW5EXA6EXHZEvS6EfW5JKIphe/JwVVEwWvQaWPQaOI16WDTN0vpboodRxGUySJlUxVDVqNMphagmXC7EnU5EHA6E7XaEnY6cUFVR/IpLjbQHvOgKB9AR8iDtc6Aj4Eabzymsu+gVhFzKbUHQ1IKQWYeukD+7ILsjx9so4jcKx484rYi57Yg4rQjaTPCadPAYtfAYtbC1NMCuaRQEpVEHZ0sjghYduiI+KSw27bFmRaEV7V4rOnw2dAUcQvIZvyAa0y4z2rLbpV1mxKw6tHmEbQciXuxsj2CyM45d6QDG4h6MxV3Y1RHEeNqDTNyJI50RzIRdmIl5sSPsx3jUh9GoHTNtDrz+3S/gkx/PYyrShImwHoNBJ3qDXvQGBa9jb1jwOvbFfeiOuNEZcqIz5JRCVZMOA2JWLdJ2AzrcFmmeY6/XLgnHHemIFIo7kgqhN+yW6tvtd6A/7EF/yI1un7BPn8+BXW0xfO7ELEYSIYwmwxhNColyugMedPpciFgNiNqMUuhwzG1H3CO8MBDnNoXsVoQdQkZgl0EHa0sTnHqtFKrqt5rhNRvh1Gth12ukOY5+uwUxnxuJgBexoBdhnwsBr0PC77HnJC7ziN5Gpw0ei0lYEknXIsxzNAvrkTr1WnjNQn8RX2ZEbGa4DTo4tC3SCxJx/VJjNvxUFI5iWKqYnVP0MoqCUvxO3E5MhqNpaYJO2yIt2SF+Fuc4igJx+7YtOcIxf41G0QMpiqP8LKOix7Clrg7ahgbYjUaYNBpJLIrzGcXPolAU/5cvv9G8fXtOllKl5Dhysaa0PqNcFIpCUb5OozzsNF84yoVxMeEo/05eHnEbMTRXW7cNVm0LfDYzIm4bOkIeDCSC2D/Ug5M7h/HFOw7juw/di7+9cA7zxw/jS3sn8UhmDHP9nbijI4n98SB2BdwY9bsxFHCj2+tA0mFE3GpE0m5G2mFB0mZCp8OCHbEQptMJjAV96PW40OFxIGkzwa9tQtpjR7vfhW6/Gx0uO/p9Lgz63RgLerG7NYqZrqQQEh+xI+ExIOm3Ium3YrAzjP4OL4Z6vHjjpe9h/2QbZsaS2NUVwXhrCOPJCIZiIbR7HIg7zAg59PAYW+DSt8Da3AhjvbDUhnbbFui2b5WEo3bbViEhTv3Ssi3aum1o2nI76v/qthzhqLReo5gYR/zsMOjgs1kQdjuFufdWEzq8bvRHQhSOG4lyvIo5QjFPXBYTjp/+878Qlt/IZk3NF463/eWf47a//HPJwyjOb5TPaxT/r9u+FfX121FXtw319dvR1NQAjaYZWk0j7HoNjPVbETIb0BHwIm41I2AwwKnTwKoV1sfTGFvQbNBIwrGlpUkKe23WNKFRKyAXhSKiZ9FkNxdkTZUnypFnVhW9jWK4qngMUTxKazY6LLC57UKmVZcNFpcNZo8TNr8HjlAQrsiSaHQlI3CnwoLHsSOKcG8K6cEODO4YwN4j08jM7sbg7hGkR7sR6Ioj1JVCqCMBfyqGQCyCcDyGZDqFRCqJcFTwQEaTCSRSccSTMWFOY8iPUCQozXuMpePCPMWednQO9WJoagcmD+/F5NH9GJ+dxvC+DMZn92DHwT0Y3TOB/swo+ncMo3dsEO29nYimBFEqCNEQ4skIYokwAiEv3F4HnG4b/EEfvH4PHC47dAYtzFYT3F4XAiE/jGZDztzGfI+jxWqA02GBz+tAwO9GKOxDIhVFsj2Bzv5ujGV2YGLPBI7deQzHTh3BydNHccepw7jzzDFcuHAGZ+88ggNTOzE9PoTJsQGM9XdifKALu4Z7MdjTgaHeTvS0p9DbkUZHaxyJaADhkA/hkA8+rxM2qxEBjzMn7bvTapLWDMtPjiMPVxXFo0nfDKtJWI7DZNTCbNLB6bDA63XD7/ciHA6irS2N4aE+7J7ciSOH9+OuMydxz7lTOH/XSZye3YcT0xM4ntmBU1M7cddMBnN7duPCkX145M5j+MqFs3jsntN48gv349ITj+JrX30U3/nW0/jJD/8BP154Dj/76Y/w6qsv46133sRLr7+Mn7z4z/jxL36On7z0K/zslZfx4huCcHzptVfx3gdXce3ab/Hee7/Ge+++gzfeeA2vvfEq3vj1m/j11Xfx/odX8bvff4K33nkbv/nNVbz77jv4wye/wx9//zH+/XfX8J+/v4bfvfMm3vrZj/DWz36I13/0j3jpH/4WP/+bb+BH33gaP3z2KbzwzBP43lcewzcfuYBnHjiHJ++5UxCO95/B5Ufuwbcfvx9ff3gOXz57DA8d3YMH9u/Cw/sm8OjeCVw8MIWvHpjGI5kx3D8+jEemJ3DvrhGcHurFwa40Ztpi2NuewmxPB04M9eHU6CBODgshqHcM9eJkdl7juR3DuGdiDOd3jeLcjmFh0eahXhwb6MKhnjYc6E7jYE8rjmSF4uHBLhwb6cWpnUM4PtqHvV0pZFJhZFJh7OlMY09nWlrDUUyOI85x3JUIY7o9iYl0FBPtcYzGQ+jw2dEVcKLVa0N70J1ds9AsIczREwbc8u9CdjNCTguiHmFuY9LvRcTjzM5tFOaCBT1OyavoyXrH3dmlY5wWozSYtug1sBq0cJgNgojMhh2JadTF8FUxdFBc3iPssGXDT53ZdRXt0jIhIbtVCjsMOKzwW83wGLUIWI0IOyyIumxSohwxRDfpsUnZUNM+B9r9LsTsJgRNWsTsJrT5PVKCoKjdUoDPrEfIbpaEd9hhQcBqhMeohUsvW0dM1wSHvhkeoxZ+iwFRlwUpvxPtQSdSXiuSHgtavTYh7NNrERLO+KxIusxIe+xIe+xIuqxIOC1IuqyIO8yIWHWCxzLkRH/UKwzgWkMYinqEhDkJD3Z1RbCzPYDdaR8O98YwFfVgMubDjnAAO+NCOOvedide+9bD+N0LX8NMqAXTMStGwz5pCZHeoBs9ITcGYn4MJILojfrQHfagO+xBu9+BNp8daZcZcZseaZtRCJnzOdHtdUhzHgcjXoxn526OpcIYTYfRH/VKYbedXht6gy4MZr2OPX4HOj1W7O5K4dz+3RhJBJHpTGI0GcZAxIdWlw1Ju1maMyrOY4o4rYh7hGQ3AZsFfotJwmc2wmXQSd7GkMMmeRvdZgNsuhZYtc1wmfRCYhyXHelwAK2RIJKRACJ+d1HhKIpHcc1dj8UEi14jLJOUXUbDotdI5xZfzCz1Fz1ceq2icBTv52a9RlE4yhPmaFoaoNM2QatpRHNTXc4cRp22RVq2Q3w5LnoVC0JRs3Ma5Qlx5MtwiIIpf46h6C3UNjRA39QEi04HQ3OzlPxGFI6ieJR7GOVLbEheSJUw0HyUhKMoEvOF4/bP3p4zd1FJOMrFZ/5ajSJy0SpfM1L8TttYB1NzIxw6LfxWYSmjoM2EzqAHI6kwZof7cGJsEI8c3oev330KTx49iEd278DnJ0bx0M5hzA324lR3G/YlIlKY6mDQjW6/E20eKxI2E+IOM5J2M5I2E9ocVgwF/dgRC2E07Eef1424xYCU3YyYxYCky4qky4puvxspqwldTjuGAh4MBTzY3Z7AYMSLpMOAuNOAkFWDhNOEiE2L9oAVbUEjuuNW/OQf5jE5EMFAyomBmEeYc+13o83nRtQu9Gef1QCHvhlOvRaarZ+FdtsWGBvq0LLldrRsuV0KVc3PmKqtW5rvKCzXsh26+m3Q1m2V0NVvg6GxDsameugbtgtL5jU3wKJpgl2vEby6dovwQtNsQJfXg5F4jMJxIyH3LColv1FcgiMb0nrrrbcW9TZ++s//Av/jLz6ds+RGMeEoz6oqX6/x9r+6TVqzsbGxHnV121BXtw0tLU3QZt/OeewWGBrr4LOY4dJr4TUahZu7xSTcuA0tknBs1DULGVObhQQ7mhZh3UZRODbrWwo8jmJmVLPDIglDURSKv4sZUkVPo86sh9FmkoSiUlIceeIcu8cBh88Fm8cBk9sBs8cJRygIbzwGVywET0IQja5kCI6ED65UAMHuBNqGOzFzcBIPPjyHu+8/jR37diA13IHkUAfSwz3wt0YR62pDor0VqfY2tHW0I5lOIRKLCt7GdEpKiOMP+uDxueEP+hCNR5BIxYXEOF1tSHS1onOoFyMzu5A5tAeZI/swdnAKPZOjGD0wjdED0xia2YW+iRH0jA+ie6Qfrd3tCCUiSLelhGMlwognI4jEgvAHPXB7HXB57LDaLQiE/DCY9LA5rHC6HXB7XZJYFL2P0rzGbMiq2WqC0ayDx22H3+eEz++CL+BGOBFCoiOBnqE+TMxMYmZ2BqfnTuP46aM4duoI7rjzCO4+dwfuv/8unDpxQEiMM9KPybEB7BjsxkhvO8YHutDX2YrutiQ603FpaY5ENIBoJIBYNIhgwAOH3Yyg11UgHEWvo8NilOYziogDDOkttb4ZNrMOVosBZpPw1+O2Ixj0I5Sd29jX34WJXWOYmZ7AqROH8bn7z+HhB8/jvrMncP/pY7jn8AHMHZzBfYf24b5D+3DPvmncMzuDB44dwMW50/j83Sfw9Bc/h289fRFf+9Ln8e3LT+HKD3+A5/7xe/jVS/+MN99+A2/8+k388tVf4Z9f/hV++eZr+OnLL+EHP1rAT19+CS+9/Rbefv89fPwvv8eHH13Da6+9gjdefxVvvvk63nn3bUk0fvyvv8Of/vM/8Pav38EHH7yPt996Ax9efQ8f/+Z9/PtHH+K/f/8Rrr3xMl678gLe/uk/4bV/+gFe/O638NO/fhYLX/8aXnjmCXz/iS/im488gKfuPYMvnT0hCcen7juNZx86h298/jyevv8MHj9zGA8d3YN7pkfx0IEMHj0wiS/sy+CLeyfx6NROfC4zjs/PTGBu5whODffhYE8r9rTHsbc9hUO9nTg+2Ivjg72C93FsAHfvHMGZsUHcNTqA87tGcd/kDml+45mRftwx1Ivjg91CWGtnEge60zjc34GT4wM4OT6AuybHMDezCyfHBzDdHsdEMoSZjoSwdldHCvu623CwrxN7OtPYGQ9hIhnB3q5WjEcDmEzHsDMZxkR7HGOpCLqDLmEen9eKqMuCoE0YyIbsZpnHUUAUjGGHBRGnFVGPHTGvsJRB3OtG2C2EqYrCMeB2SGuLeuwWIXwvO6D22C2Sx9Fu0sNlNUkiUkxqYNdrpRAkp1EvLY8ghhSGHTaEHTZEbFaErRZE7TaErRapvAGbBQGbEGLosRglURf3CIu9J1zC8hyiWBSzybb6nWgLCEt0RKwGhMw6pD12tPqW1m+UC0bJ65j1cIlJcURPo9uggdPQIqSDNxngNLTA3FwHl74FUZcwpzRoMyDtcyDuMiHhNqMt4EBnyCmJx1avDRGrQfKGJl1WxOwmaVmQqM2Inmx23O6gE4NxP/qjbnT4LOj0WdAXcWFXTwIj2SQ5e9tD2BV2YiLqx0jIh7GIH1MpP/Yk7PjlU/fhg7+7iClvA2YiFoyEvOjxeTGSiAjiMezBYDyAwWQIfTE/usMedIXcaPPZ0eazo9VtQdymR8pqQKfbhl6/C71+F/qCLvT4HRjKJsWRC8eBmE+as9nutqAn4MRIPICxZAgDYQ863BZ0eW0YTQTR6bVhd3caQ7EARhIhJLLLC0RtRsQdZml9TbGfimuJek1LmRV9ZiPcRj1cBh18FpOUTTXksMFtNsCqbYZV2yz0m6wHPRHwIhn0IRrwIOC2w+uwwOuyStlVxcRlYvKygNshCUebTgO3zSy85DPqBOFo0AqJeSxC+LdL3wK3QQO3QQenTgO7ViMtxWHRNMOsa1mar27QSkttyIWjKCyNWuFltygcmxq358xvNBn10Os0aG5qkMJT5eGoovdRFI/btn5WWpJDDGmVvJPZMM58j6AoDMUlNuTJbuSZVEURmf+/3Fupqc/1MBZLjpO/BIeacJRnQ81PfCOf4ygXmTnJf/LCYvOFozyctmHbUkZQS7Pg5U54hWRdA9Eg+kIeHBzowuH+DlyYnsCXjx7Aw7vHMTfYjQtDvbhvuBf3jg3idF8H9iTCGPU6MOC2o8/nQJfPgTaPcD+IO8xI2ExI2ExodVrR43NjOOTDaCSA/qAPAW0T2t3CORNOCxJOCwYigewaszaMhoIY9Luxuy2JlNUAd/M2uDUNcGq2w6eth19Xj4Rdi7Rbg7i9AX83/xCGkk50+A1o95oRsxsQtZkRsVnhMxuFOcQmPcwtjXDoNKi/7X+gZcvtsDQ3ovmzf4Wm2z8DU3aeozxTav5ankLWVEE4ysWj+FnfsB36hu2SaLRqm2HTtSxFDZiNiFlM6A8FMdHWSuG4nvjUpz5V9H9J/OWhFKpaLIz1z/63WyXhKHoZpTDVrHAU12n89F/8mSxEVRCPn73tL/GZTwvzHMXwVDFkddvWz+L22z+DLVtux7ZtWwSPY2MdGpsb0KJthk6ngVGrgVnXAmNLi7DguskEt9UKi0EPk8kAo9kArUmHJl0z6prr0dBUD42meSksJCscm3TNBd5G+bIboidRzKQqJskRtxG9keL2RpspJ6OqXCiK+1hdNugtBkFIuhywup0we5yweF2wBfzZxDhhBNuS8LZGhcQ47RFE+9Loygxg8shu/PDK9/H//K//E2+//zLG94xgZGYcnTv7kRrqRry3DW2DvUh2tKG1s0PyOCbTKYQTQgKZZDohhafGkzEEQn6EoyEkUnEEokEk2pKItCUwnBnHwOQYxvdNYvzAFEYP7Eb/9A707t6Bkf1TGD8wheHpnRiYGEXf+BA6+roQTQtJd5LpBFrbk0i1xhEM++ALuOH1u2B3WnLWaLTYzLA5rJJYNJoNcLodwpqN2c96o076a3OYYbMa4XHb4A+44Q96EIoH0d7XjtGJcWT2T2Pvsf04etdxHDx+AHtnZ3Di1CEcPbYf586dEBLkHJjGrsEe7OjvwlhvBzKj/RjuacNobxf62lLo62xFT3tKWs8xHg4gEvAi7Pcg5HMj7PcgFvJL4akumxlWo07yPMpDVMWkCEZtsxTGajS0wGY1wG4zwWzSwWzRw+2xI5TNpJpKxzA41IvMxDhm90/j2Ow+nLvzOB57+AIevXA3PnfHMTx4bBafv+MoHr/rDnzuxCzO7s3gntkZPH72JL724Hk89bnz+MXzf4dvPvU4vv7UF/E333oGL7zwPfzkpz/EL178Kd565028+PJL+NmLv8AvXnlDmYKSAAAgAElEQVQF//yaMMfx+Z/9FG99cBVvfXAVix9+iMXffIBfv/cu3nvvPVx9/z28885beO3t1/HL117CBx/9Bh9+cg1/+OO/4oPfXsU777yF9959B79Z/DU++mAR//0vn+DaO2/gw9dfwrs//zHeWPhHvPzc9wRv47NP4oWnv4wXnv4y/v7Lj+LZB+bwxLlT+Ordd+DincfwxLlTePLeU3j8zGE88+BZ6f8LBycxNzWCB/ftwqP7p/D4gWl8cf80HprcgXvGhnHvrjGcHOzBkb4OZFJR7OlMY6YjjWMjAzgxPIBTY0M4OdyLuydGheyqI/042d+Fu0YHcGH3Tpwe6sU9E2NCptXhPhwf7MaZHUPY35XCge40jmUzpx4f7cOFA1O4c2IEx0f7MN0ex2Q6gj2dSRwa6MaezjR2t8ZxoFcox3R7EtPtSezvacfu1jhGwz7s7W7HWEII8+sKONEV8iLhFoRP2CEsfu6zGhDMeu2CkrfGIM15DDssCLusCDkt0txGj8WImM+NsM8Ft80khaiK827ddkt2QXQhlE/0lNtl4XtmnZBB0mbUSV5Hh0GXnbOig7mlUVrEOe5xCXPXrBaELGYk3S5EbFb4LVkvadaL5LOZ4c0mqxG9jaLIi3sc0rqUAZNeSnIjz4AasZqQ9jjhM2gRMOmlREFiVlWXvgVBm3B8MYQ3aDPBbzPCY9bBZdTAZRQ8TDZdy9K8OrMOfpsxK3DMiNiNWa+nFW0Bh+TNa/VZ0eoVvJxBswFRu0VIxGMzImI1IOG0IO4wozPoEpZVcRnREXRIyWqGEgEMpQMYbg1iOOVFpi2APR0h7Iq5MRoUMjD2ex3YEXZgf8KBHz9+Bot//QXs8bVgwmfAUMCD4VgUnV6n1GdGUmEMpcIYaY1KyYRSbgvSHqsQ+uy2IGnRo8NlRV/AjS6PsDzHcMyPHa1RTHQkMNXTit29rRhvi6I37EarW1jKo8NnQ1/Eg6GYX1j+I+SW1n3syIrK0WQIw/EgeoNuISTOKojGsEUv2UgMtw7YLFmBZoLboEPYYYPXZIDHZIBd2wKfxSQJSCEZjVbCbTYg7HZI3sbuVBwxnxs+pxU+p1VYWsNlhddlRcDjFO7VXheCHmFurcdiEjIBm42wG41CRlGDFm6bGeaWRsGLbjLAazYiYLPArm2BTdMMVzarsKW5CTatDjatDi6rSXrRYjfpoW9phKaxLnceY1M9DPps9FNLA1qa6yXhKJ/LKIpGvU4jicCG+u2Sd7GhfrskFsUpO6JoFD2OzU0NgrjMetvyl71o3r5dWrtRnM8ors8oehHF9R3FeY/S0huyUFbJK9ko0FS3XRKE4vIXDdu2Yvtnb5fEpSjsxGyoctGY70UUw0/rt27JEY6fve0vUbfls2iur5O2Eb2I+WUQ665taixYgkP8ztBYL0RQZBejF8P/2z0OjCXCONDbgTvHB3H/1C48sieDO7pSuKMjifN9Hfj8xCi+sGcS902M4kBrHONBN/q9gie+J+BC2ilEHohLBaUcFkEghvyYaEtgMOxDt9eFVqfgYUzazWj1OtDmc6I/7Eer3YJejwt9Xjf63C4M+L0Iaprg0zTC0dwAt64Rfm0TgrpGRM1NiBi3odXZjK/cexy9QTPi1iaknMI16DMbYdO0wK7VwGs1w2UywNTcCF39drRs24LmrZ9Fy7Yt0lxFcb6iZvsWaOu2Qt+wXfIgarZvgWa74G3U1m2FobFOEo6m5gYYm+olr6O5pVESjSKi1zFosyBuNWM0HsF0Rxtu0Wg0IIQQQgghhBBCinFLKBQCIYQQQgghhBBSDApHQgghhBBCCCGqUDgSQgghhBBCCFGFwpEQQgghhBBCiCoUjoQQQgghhBBCVKFwJIQQQgghhBCiyioJxzksXF/A3DqoMOuy0WB7E0I2IJl5LF6/juvXFzGfkd/HeE9bf2Qwv7iI+cxal4MQQtY3FQhHpYdduQ/AtXhQzmHh+nVcV2JxHpkVHXdtHvqZ+cXceizMrXkHqo6dltuvsmTmsbgim652fQttN7dwHdfLqnMG84v5fTp/wFPONjWo0/Vy61BDVqsvzC0U3lc2xfVYnGXff6plk5rbVuG6WbZN1YTI2grHzfkcKbP/FL1mVyAcVY+7mVgnLzw21POerCsmL+Hq1UuYXOtjrBeWWZdNLBxrdf61qcvcQqHgnVvYDA+om1E4LmJRPkjJzGNxcRGLZQvH/AGOINwW5zPFt5lbWOELk+XYcQ1Yhb6QmV9UaMvN7bFY0f1nQwnHXBvOLcivq0pQux7W7lrZvM+RcuyhdN8U7bDc67fUcTcT66ReG+p5T9YVFI5VqUt1hWPem7elB25hmM7CgtJ2taLIDS/Pa7AwV85vuceaW5C/aazRwDEzX0RUyB9a+XUs1zbZB+a8WN8FzM8vKnrEamOnUv2qVHvneQnEche13zqp79yCdM7M/CIW5pbqmVEtT7EBjrwvKAvH2l5nyv0v/zqfU7zuS9wTyrblIhaV+kLN+2s+hX1sTrUeateuetus//uP0vWpVqdKjlPtuhZ54bIwV7FNc+yyOI+Myj2t+L15PdmxVFmXu98q9mFVsZFn+2x5F+cz6vfjckRMNZ+9FRyr+gJP5d6nNpYq8MjKjlHxPXE17gNkczKJS1dv4MaNLFfOC99PXsLVG0vfX700Ke1z/ops+xtXcWmyyDHKPeeNG7hyXvZ7sXMX+/78lSLHOo8rN67gfEjps/D/lSv5x6u0LktUKBzzw9/kN4H8C11+I85/aObfIGr9pl7hhpeZx2LOeWXlUPtNfizZ4D+U/Zxzw6wW+eeRMbcgtmXpwaeybbI34pzj59mk6ICjWrYps18Va+/8h7eq/dZDfRcwJ/+rOLAsVp7ib8aX+oJSqOr12vTNotdY3nWeHTzkfi7jnlCpLWv9NlrlWlyiSLnKuacUtKVK22yU+0+BTdSeAZUcp9rkX1uCHXOuqarZtJx78zqzY9nP+Ar2W60+HAoVeWmlUKaC+7/680H9uMt59lbrOV5tigjHktdB/m+y63k51w89jmS5FHjY8gXXJC5dvYpLkyFBpMnF1PkrglBbicdx8hKu5gi67LnEz1fOF/9+8hKu5n8vfS4lHGUiU16GNfc4Ks35ua70MCo8Tu28OyplV3iISg9Ptd8Kbny1erunXlbVclVkG+WBSmZ+UbJJbe1TgcexWHvnP0hU7bd+6puZF0JWhXPltkPx8pQrHJXnPdZOPJbwOFQ0IJLVuVJbrrZwzHmbru7xLeueUknbbJT7j6JwLPYMWGvhmHuPLBn+vVKbqt6b15kdy37GV7DfavVhhfrmvqCUe+wKy1Lu86HguMt49sqPLz/vco5VXVQit8oeS6m8CC63H1I4kuWSL5TyPHg5njzJ6ycXZArHKEXBObLHyxem8u3L/P78FVEQlvY4Lv0mE8frQjgWfdtVeiC0ut4Q5fJWLBxzjl/DB/5KQ4xUbaMW+ij3jK2ibUr0l4L2roJwXJv6qtWzWHlKlb/4NjmDkJrbceXCsfS1uAbCsaxrsfbCMfc+s87vP2UKx7UfMKoNvmsoHFcr3K6mz5Hl7rdKfbgIBVEaCwt53vD8+pT3fFC7f5Xsb5Kd8rx1y3qOVxMKR7LBURKOJUM0BY9djqAsV2ydv5InPGUijsJR/D/3hivM3VLaTiUMpCYolD0/TEL+We23PI9Rfn1rNTAvndRA4SFTlm3UPVg1nXNTdr8q0d75AyJV+63H+ip/r1yeZSbHUegDta3XSoSjrC9Xasuahhkv9btCr0QJ4VjynqJ27Sq3zYa5/yiG/hV7BlRynGpToXAs8zmh3t/V7s3rzI4ln/GV77dqfVhRdBV72aZ8r1S8H5c87vKfvQsLSqKr8mNVjyLPrpJjqfxns/x6XsY9cRXu8WSTkhMqGkJBGGcohMlLV3Hl/NJf+fdXL00qHEMFhXDXG/Iw0XJDUpW+z/mcF96aI1hLCMdy6yKjpslxlAc/S28WV2fuVbGyF5ZXbUK34qTt/PrW+C1YbhKBQoGTk2Z9YaFM26g8cFblBl2Bx1GlvaW2ER+0Re23Hutb5HvF8ix3OY5ai8ZSc55LDaRVylqhLQv6Qi1QCBsrGU6scr8pfu2qtM0q339KLeOgdv/JtYm6vcs/TrXrWKFwVLVpBS9K1JKH1IDaPEeWud+q9eFS9818+2b7aMHc+WXcj5fz7M3eXwru2cs5VtUovG6L2bHo9ZyfPXxZ98RVuseTTYmU8KZIcpxcYSf7XuaZKzhGOee7cQM3rlzJFXGVJsfJ+z5f2CqfR0U4VlgXkQqEY7WodSjgzcBqeGlrHdq4/lhv9V1v5akdvCfcXG2zGeu0EVmd58hm4ea5H9eQmi8LRQipNRSOGxWZx6MmD7OCjGebnPVW3/VWnprCe8LN1TabsU4blFo/RzYLN9X9uJrke2R53ZPNxNL8x0IqDwHdKKyBcCSEEEIIIYQQspGgcCSEEEIIIYQQogqFIyGEEEIIIYQQVSgcCSGEEEIIIYSocotGowEhhBBCCCGEEFKMW2w2GwghhBBCCCGEkGJQOBJCCCGEEEIIUUUSjmsdM0tWBu24/qBNCCGEEELIRofCcZNBO64/aBNCCCGEELLRoXDcZNCO6w/ahBBCCCGEbHQoHDcZ1bejGe++cAvwQh0eUf39Nnx/YAXn2V+38mMolq1Yuat9fKEd3t2/GjZRw43vX66CPQghhBBCCJFRUjjuvfs24IVbclAaHFdOlQRHzY+5sci3o5L9RG7c7a6gTWspHM14txo2G9DixmUt9q5ae+cLU2WhWn2bqFGpcBTtdwvwmDnvGLUU3YQQQgghZCOhKhwfeaxwMLv37tuqMLgNgcKxtgYt3jaVioHaC8e9d98mEy0rYM2Fo/L1UX2bqLEC4SjtQ+FICCGEEEJyKS4cB7S48cItgNpAXNymYOAZgnxQ/H2Zh0UYVIsDUxmScJAPZHOFqyhkl8okO85jWpVj3jxULlIUbFG2HeW/K+1TjidNOH+BF3t/XREvtyDW3n0s/9h59XjMjAJhV/Exldsnf7+c9lQQr9W3iVokQL5wVPIoKpTh8m2y6z1fOC6/j+SUM+f8lfQRQgghhBCy1hQXjuIgu6j4yh/0FvssDgiL/a4wAFUQhuJgXRqIPmZW8IjS47hi75b0MqCYHYsJk7zPKjYsLJeC+CroF7nHzxVv2d8KRJvs2JUcc0CLG8XaKec3pdDUwu+qbhPVa1Nun6W2Ly7KZPbKHvfd/SU8jqX6iOyFUu61v9w+QgghhBBC1prlC0eF30UhJwz+SglFBZGX5xEq5o14ROYZUvZiUDgW/qYiUgo8x2ovBPJDmPPavEwb5pYrr0z76wr63SOPyftV7vaPPCYTLMWEY0XHdOP7l9X65SoIRzWbFJRH3t+XhOONkqJRVga5p/FyHd7NF44V9ZH8z3kvGyruI4QQQgghZK1ZfqhqLYVjiXlqFI6lDVr4WxGRIg3iyxUBxeycJwrKnmtYHeH47v5QbYTj/rq8NsvPpFoD4VjSJiFFIVcQsiuGn6peD3nevxxRly9Uy+0jZQrHVZ2PSgghhBBCVsIKkuNUOnjMF3VKSTyWQt7kIWtLA/xSoapcimDZIkUUVUXDEMt9AVDahrkozHHMDyvN+ayUyVQWqlpM5FV0zDzhKBecOUKyRnMcS9okF/GaUAollq6XoiItP2xU/mKmSGhs2X2kiHCsuI8QQgghhJC1puRyHDnevfzBXpnJcYrNaVROnKGUiEM4p3pyHLPKMW8elhMWmWNjyUtVOH+teIKYYuGSxfbJRTGral7fKjyf8nGluiglx1E9ZvFQ1VwPd52qx7FaWVXVbKK4nEfB9aNQfkXxWCgclYRqeX2kXOFYeR8hhBBCCCFrS0nhSDYWG9OOlazjqLxW4vqgvHUcCSGEEEII2WhQOG4yNqwd99eVGWK8XoVjfrbXTWATQgghhBBCslA4bjJox/UHbUIIIYQQQjY6BcKREEIIIYQQQghRgsKREEIIIYQQQogqFI6EEEIIIYQQQlTJEY7PPfcc2WBcvny5wKhrXaabHdqEEEIIIYRsdPLHtAXCca0nX5LKuHjxoqJIWety3czQJoQQQgghZKOTP6alcNzgUKSsP2gTQgghhBCy0aFw3GRQpKw/aBNCCCGEELLRoXDcZKxfkZLB/OIi5jNKv81h4foC5ta8jDebTQghhBBCCCmPZQjHOSxcv47rchbmZL9nML+Y+/vCnGz/uYXcfa9fx/XFeWTWQWNsBsoTKVkb5bX73EIpWyjYXrEPKEHhWBubFGduoVIbEUIIIYQQoswyhWPuIH9uQT4ozRMImXksqoiCuYXrWJzPrHlDbBbKFymLWCywUyUipVKxR+FYe5sskXtNyr7jSxpCCCGEELIMqiIcc0WBgnAsNlgtISrJyg2qJlLm5xckcZGZX8TC/JKtMvOLOcKjUOAX6wfFvM2Fvy0dP+9YomDKstFfLKyeTWTtp3jNya9NhTaX71PMBpl5LC4uZn9bwHy5ZSKEEEIIIRuaKglHYcAoiIR8gaDubcwJYyVVN6iqSMlkML+4gLnQHBYW55HJEQ9yOyvZvAwvYc7x8j2OQj8R7C87VsHLBDVP5cZg9WySZW6haFjq0jWnIhzVbFDwW5llIoQQQgghG5oaexznsHC9yKBfzRNJcrjllluKUsqg6iJF8GItLi4KXqI8m2TmFwWRMbeg4EUq/gJBef5qoQBUFDFKc2Dz58luMFbPJllW6nFUs4HCscsqEyGEEEII2dCs0RxHubeJlEM5olHJoKVESoG3Lz9ccXEBC4oePwXhmO/pUvU4yl8qqJRhE7B6NpEfq8gcx5zwYNkx5haWRH6p8PL838oqEyGEEEII2cjUKKtq3gBybiEnZDUzv8gkHcuglGhUMmhpkSJDQRQoJVlZ6gel5zjmehyLeRHV5zheL+a13iCsnk1yKZVVNTO/KLPTouocR8kGRURluWUihBBCCCEbE67juMFQE41KBl2ZHTf+/ML1wNrbRCVkvCqwnxBCCCGEbHYoHDcZ1RQp+Vk8yQa2iWzeYrXnIbKfEEIIIYRsfigcNxnV9W4R2oQQQgghhJASwvHy5cu4ePEi2WDkixTace2hTQghhBBCyEanqHAkhBBCCCGEEELyoXAkhBBCCCGEEKIKhSMhhBBCCCGEEFVuWetJl4QQQgghhBBC1je3hEIhPPfcczctly9fxmZtg41aN7HchBBCCCGryVqPgW7W8eBGKONmLn+59ZOE41pfqGvFxYsXJUOvdVlYt9xyE0IIIYSsJhttzFQOG2E8uBHKuJnLX279KBw3saE3at0oHAkhhBCyFmy0MVM5bITx4EYo42Yuf7n1o3DcxIbeqHWjcCSEEELIWrDRxkzlsBHGgxuhjJu5/OXWj8JxExt6o9aNwpEQQgi5mbHC8Kd6ONbg3BttzFQOG2E8uBHKuJnLX279NohwnMPC9QXM0dBrVLfatb9auTcvfZg6OYW+Kh3v/JUbuHHjBm7cuIpLk9Uq43lcuZE97tVLmFzzNiOEkM2L98nbUfenP1vieeual2ltKVM4TujQ/JYO3grauflJt+o2HA8Wo7ZjwfUzHs9gfnER85n1Vv7llava9ilfOM4t4Pr160ssziOzagVeD8Ixg/nF6zltsDC3FsYrvy0q7cSZ+cVcG18XO+h6EI5pjM3OYiyd/311RVgoFELflNJ5ipMem8XJkydllNq/dJkrKcP5Kzdw5XzhdzduVEFQnr9C4UgIITXE8fytqMsTP47nb73JxeM6F45VHRPXfoy1krHu9YW5VSlnpWPWuYVi5SynvdUE2CoIx2X1n2oJR3n9K9cU5QnHzDwW8yo1t7B6QmL9CEeZwTLzWFxFMbWctqikE88tKFx0mXksLszVtP3Vyp1LMeFYRdJjmC1L+C3RN3USJ2fHkM4/zlSfyn4qwnEZZSgUjudxRS72ViL+KBwJIaR2TOjQrCiQrDD86XZYJ8T/5dvkfZ7QoflPt0reyiVh5Ib1rdthfbI++1s9rE/eXiBIHc/fWlxMFTv22focD6nhbG7ZDM/n7uN4Xql8ytuWX0c3rG/dWuilLdoeVRKOVR8TrzfhKBcngpBcnM/UvJwrHbPOLVTLqVVj4bjs/lMLj2MthWPRA6t54pTeXMznfCd0xmLbFnnLkZnH4vVyjlG6gVckHPM7aNFy5b0ZEeulWo9FLCq0U85xSlwgK+nEqh2r7PaX9YXMPBYXF7P7qXfS5Xsc+zB1chazs1nPn0y85XgF84VeWedRID2G2VLezr4p6bxTfUplXmEZQsoex1zyhKTC/kW9kxSOhBBSO87WF/UsOp6/NSvI1IRj/m9ZsTgh/p/vuZQL0pCKcFXYNmSF4Xlrdp+873NE7q1LQjIr4nI/y8t+a57oVBLLKnUs8DiqtYcgHJfOp8xKxsSZ+cUcQTO3II6RKhnXFR9LCZFh8rHtHBbyxptKLF84hgTvWIETodTYX7muVSlj0TGrvOwK41Zpn9zfCsfnSo6i0h7NispfdBysVm41nVSJ3lo6x3I0RfmhqiqiqLhB8ztgnns4p/GU33IIHVHWkAUNvrRfZn6xrM65/ItJbpQ8o6uUKzS3UGgQte1z6p6/bQ08jtJNodg25bW/al+owEO7UuEobCP7Ps8DmB6blYm4cs+jQHoMs6oiNL9sSv+vsAyh0sJx8tJV3LhyXvn381dyfzt/JfdYFI6EEFI7Vioc8zx/uR7AXNEkIve6qXobi5VN4fvyRG7+58Jw1KXylFnHfOGo2h5VEo6hkMqYWD5GKxRayxrX5QulzDwWry9iPlMq5HKJlXocC8biqmVUq2sVyqgyZp1bKFLWYsJRaXxeavy+4jYut/8otWsx21Sit4r10fLqt8zkOLmdoiDOWFU4yguYf1HlXgCKHSA/LjjvTYeiZ6/qF5PCxapSLkVBq1oPtXargXCsxONYSfvL+0LJcxSWO5dyhaPC/zKvn8jsWLrI+avoccwTrEvzFldROJYSfpOXcPXGDdy4cQXnl7M/IYSQ5bPSUFUV4VlMOC7tX2Ie4RoJx4LjqNVRSTiqzA2tmnDMIXdMnJlfFP6fWyiIJCt3XFd8XJ1FEo/llXElcxyLiZrlj/1XWMYqehyVHU7yNig/NHf5yXFUxLmqcJTrpEr01moIx5zOn1fJfOVf0uNYrnAsMnmzAgGy1KDVuphU5jiqlauYx7FoPVZZOIYqmONYqp7F+sJaCseScw5Ln6dv6qSil1J9juPaehwnL12tQPQtZVGlx5EQQlaP0slx8kJGz9ajrmi4p1wcFROOIWnOoep8P6WQVKVQ1ZzPKxGOaqGqRepYILzV2qM8VjQmDoWy450FLBR4h8oc16mOq0NL488KxOOKQlVDCmVe0di/GmUsMscxZ4qbrAw54/AKPY7VbmPV/qNWbjWdtN6EYzaGWvkNhEJc7bKFY7F4afU5dqJRC7KCliFUVhz3XUa5pA5dYo7j9TI7gHSsas1xzD9uQThuee2v2heqIhxP5nkOp9BXpjjLz3yq6HGUEtPkb9OHKZWQVNWsqpXOcSxahuIUzapaLDxVxuSlqzn7Tl66iquXJpe2oXAkhJCaI08eoyTocpbreL5eNXHMkqgsLhzV5zbmb6eQaCbv+/zkOOULx1sVQ0pLJcepk/0mtV2R5DjybauTVVVtTCxQ+DK+knFd8bGUMM4tHI/VdI5jSKnMKxn7r7SMeW1WJMowRxMsLq58jmPVxtzq/ad4uUvPK61cOFauKdbROo5rsz7J+lk3hnXLL/e6IT2GqTIE3FpRIByl8NNcFMNZ87fNF4kUjoQQsorkJ6SpDeUIqNWpaxnidZVZ+ZhpbdfbU2IjjAeXX8by53quz/JvDCgcbwJDb9S6rTvhuM4pnVV1BVA4EkLI6iJL8FITcVcQgrpWbE7hmJ9ZdT2wEcaDKyqjLP9GpUky10X5NwDrUDiubUNsxjbYqHWjcKyMpeU08pbSWBFLcx4pHAkhhNwsbLQxUzlshPHgRijjZi5/ufWjcNzEht6odaNwJIQQQshasNHGTOWwEcaDG6GMm7n85dbvllAohMuXL+PixYs3LZu5DTZq3db6AiGEEELIzcdGHDNtlvHgRijjZi5/OfW7Za0vUEIIIYQQQggh65tbnnvuORBCCCGEEEIIIflcvnwZNptNEI42m40QQgghhBBCCMnh4sWLsNkoHAkhhBBCCCGEFGFTC0dxLZe1LgchhBBCCCGEbGTWRDiKgk5OLc+zGnUoVT/5NqXKVWr/lZ5/OfZRKr/ascsp33JtVWr/Uu290vqttH0JIYQQQgjZaKypcCz2eb1TrjApd/+V/l5KvK20fiutfznlXQvhWCv7EkIIIYQQstlYt8KxUo+WmsdIrQzLEQGrLQyX037lHKdW56/E46f0eTnlo3AkhBBCCCGkdqxb4biS7UttVw0hUI4oXc6+1fh9JfWqhj0q+VxM7JVbPqX9KRwJIYQQQgipLorCUcmbp+bRq3QgXem+tRaOy6XU8YvVr1zhstz9V1rPcs9fbvnWSjhW0n+rWX9CCCGEEEI2G+vW41jp4L2c85T6vhp1Kef4tf59pfWs5PzrWThW0t9WUj9CCCGEEEI2O+tSOK5koL+S72tVn0rPX+nv1a7nSs+/HHtWWtaVCMVq148QQgghhJDNDoVjGcdfafnLLddyf6dwpHAkhBBCCCGklqzbdRzVtim1v9LvpbZZaR0qOf9Kfy+3/GslHMttn5WUtRrCsVT7L3d/QgghhBBCNhtrIhwJIYQQQgghhGwcKBwJIYQQQgghhKhC4ZhHsTDEzRKOuN7rt97LRwghhBBCyM0IhSMhhBBCCCGEEFUoHAkhhBBCCCGEqLKuhePNEJ64keu4kcvO9mH9CSGEEEJI+ayb5TjUluSo1vlWu35rWbbVqPPNLEnW+wIAACAASURBVAzKqXutbbvW7V+r67fS+q11OxBCCCGE3AysqXDk+TZ3GTYz66F917IM6+nFxHqwBSGEEELIZmddCsdyPRkr3aYadVA69nLKV83fy/HorqR9VqPtV7L/Sts//7tin4sdo5yyr+T85VxH1Th+OW28XNtVss1ybUwIIYQQQqrHuhSOpbYrd2Bf6fmWW/6VnH8lwqWSYyyn/Wtln1r1l+WeX237csXXWvTf5V5H5dSvGjZZaf9Yrf5FCCGEEEJKoygcld7mKw3UlvvGv9x9KRyXXx8Kx5ULx0r2WUn7LLf8KxWOy7VJudc/hSMhhBBCyOaBHscqlL9WwrGUcF9JGy9X9FfDPpUcezllLOf8tW7fStpnue1XTr9abv2Wa/tK6l9r4UkIIYQQQqoHhWMVyl8r4biS9qukzsttn1oN7Gu9fzX6y3oWjqtxPdSy/rXuX4QQQgghpHIoHKtQ/rUWjss5xnK3rYZ9Vtq+tbbPagvH5ZaHwrG87SgqCSGEEEJWzroUjvIBn9LgrxLhVKvBo9qxKzl3OYPe5fyuts1K26Ya9lnOOaq5byXlr7QPlGqf5dh3pcdfTeG40vqvtH5K26ykroQQQgghZI2EI1mCA1u2KSGEEEIIIesdCsc1hiKHbUoIIYQQQsh6h8JxDahlCC2hcCSEEEIIIaTaUDgSQgghhBBCCFGFwpEQQgghhBBCiCoUjoQQQgghhBBCVKFwJIQQQgghhBCiCoUjIYQQQgghhBBVKBwJIYQQQgghhKhC4UgIIYQQQgghRBUKR0IIIYQQQgghqlA4EkIIIYQQQghRhcKREEIIIYQQQogqFI6EEEIIIYQQQlShcCSEEEIIIYQQogqFIyGEEEIIIYQQVSgcCSGEEEIIIYSoQuFICCGEEEIIIUQVCkdCCCGEEEIIIapQOBJCCCGEEEIIUYXCscZcv34d169fX/NyEEIIIYQQQshyKSocRcGjJHzyf8vfppRYKrX/Ss9fayo5X7Ftl1t3QgghhBBCCFltFIVjKSFYrjCs1u+lxNdqN1q1zltOvSgeCSGEEEIIIWtNWcIxn5tBOFbq8axk/0rrRfFICCGEEEIIWUtKhqoq7bTWwrLS7SqlUo/rctuKwpEQQgghhBCyEVBNjlOuN62YR67YSVe6f6XbVQqFIyGEEEIIIYQsUTKr6kqEYa1+r3S7SqFwJIQQQgghhJAlylqOo1Ihs9HnOFI4EkIIIYQQQsgSzKq6jPOvpnAsZ3+KSkIIIYQQQkgtqek6jsv9vdT587epRcNUWv9Sx1nJ8csp41p3JEIIIf9/e/fzI1lyFXp8/hIkFimxQSIXbHgtsXMrWVbKYkFLSCB6kbKszgXy8w7eSCxSbiVPI/PDEhJPaKQkGWOQJVgg20BnvjH+bQwWmNeQzx4zeMbjmf41r3fxFlWZFTdunBMn4satm5n1XXzUXRV540aciHsrTsXNLAAAzpfpUVWU6zuxI3EEAAAA0DcSx4B75ZXq/z5+/LhafT6SRgAAAAA3gcSxB9ZHTQEAAADgFJA4AgAAAABUJI4AAAAAANVRJ4486glAchvuD7ehj8QOAIDTMGjimHovYOkP/tz3GJ77AuPc+3eKur4PtuuYDvVnbvqI4dDt6LPdN/W3akuP7/LnhGr1gZ8fx90e+nve7QdwuwyWON7EzfJUf/CfYqxRPh4l40PieLqOIb412mBJ2I418a15jmMYz2NuD/097/YDuF2OMnG0/MY35zWW42veuC2JQd+/lU/1z/rben6o1dd1fsTGNmeMUsdb6u4yP1L97zp3U3XcxPWZO3658e1S3nX+aHGzxrf2NdR1fnQ9R9frr+v1UfP6vcnxq3V9lN6D+ry+tPhZ50CX6xMA+nCUiWPqNdYfbEMtbPz6LDf+Ps/fx9eoOz6541djTHIWzLXnR636S6/vU+mfdexL6q9xTQ91f7XWeaw/P2rOx/DnTB/1933/P7Xrs2v8avcHAG7SIImjfzPVfjAd6w/+nP7lvL72+Wt9fduk5qd1/paOt2U8uo6RdvyxL9xyv39qC9NUH2u0t8Y1fgz311P8+VFzPvr/xv7f5eub+hkw9PXZV3tq3V8B4Jic9I5j3wuHm+hbHz+kc36wxc7PD65+xRZ5OeNTY4xqLGxK52+thWHp9X0q/ZPKaly/Na7xoe6vXfs49M+PWvNz///Y9479/p9z/i7XT8nc6bs9lteX3nsAoG8nnTiWnqPvH5Q1fnDUPH/XH2yoq8ZCqOsY5SQrtedrrYVY6fV9Kv2TympcvzWu8aHur137OPTPj5rz0/839v+S9vZ9/699fXaNf9/t6zp/+HkM4JiQOBpel3vTrvWDo9b5+/7Bhjw1FkK1k5va7avZ/9z7wE0vRPvqn1RW4/qtcU1b4m/pW0k7TuHnR1/zI4xvKuZd7/+p1/X986n29dr3+WtcnyXjAQA34SgTR/8HkvTDKafM+hqtHbX6dhPnt9Sfc25+aNXXdXxqjJF0vGVhU/vcJQuzLtd3jfiXxNZy7thrc8e+7/lTI3Y14mudWzltrDG/ctqeW7/2emvbLH3LmQNdr4+u95+a87druaU9lv53iS8A9GWwxPFUDH3jHvr8wKk75WvolNtO/84f4wcAtwuJo6Lkh6J75ZVO/w59/pz2AafglBe3p9z229y32+AUx6/vn4/8/AVw7kgcAZy1U1vg8pgaAAA4RiSOAAAAAAAViSMAAAAAQEXieOR4XA1ADPcGAABwk6KJY+rjyPv4uO+cRZD1o9K7BKZrHbXax+Lw/KSur2OgtWno9h7D9X2b+tDlzx0MFV8AAFCfmjhKB6X+zlLu15Zzdjl/iS513ET7cLpOYfxJHI+/D8fc1lPqHwAAsBk0cdx/L3fXJaf+LjuiOa+5yfbhtHW9vlLzo+uOZur4vudv7rU31PXd1/G59w9LDEvn6BDxAQAAx2nwHUf/X+sCoub5pXNbFmV9nt86Fjg9OddXl8Ri/3/LOXPaWHN+91H/TV7fsfjWPL+WXFm/Xzv+lnZ0uZ8DAIDjZH6Po3+QtdzydZfEscb5pXOTON5esfkVGy9tDubWL5V3nX8l11fq9TXndx/13+T1HYtvrfOnYia9pus9I3f8cvtXu70AAOBmdN5x7Jq4lSxscxcyJI44JiULca38WBPHUOm5TzVx1Ppf45ofMnHs0j/L8QAA4PgM/qiq9Zw5rz2mhWXp+UvigtNwWxLHWvE51cSxVnxz6xg6/l3jCwAAjhOJY0F7SBzRBYlj3rlJHPPq6DoeQ8cXAAAcp14SR/971kXFTSaOqfbl9CG1eLMc2yWJwOmpMeZ9Xl+pc9S6vqznTfXlpq/vnDaVnN86P7rcn2qNwU3cAwEAwHGIJo44HiyqcNsw5wEAAI7PySWO7pVXbt2/jx8/PnwNnDsSRwAAgONzconjbcAjXLjNmPcAAADHh8QRAAAAAKAicQQAAAAAqG514sgjcQAQ1/f9kftvv/EZOr5Dnx8AUJ/5z3H437N+PH/q4+ZzPqq9xkfKS+W167Wcp8+P0u+q68f9l4x/bgxq/ykAKc6l5w9fkzM3Usf3PT414g/bNZZbVqP+m6xjyPpPnfXeUfvnW277jvHnKwCgH70mjtJJux5vcRM/TLr+YLN8f4gfil3Hr3Z9fX+dapd2LZSMb6r+rvOr7+uxj+v1tjmFxBHHa+jxPYWfrwCA+m5l4mj5jWbOayzHlyaOteJRK3a57StJKodOHFNjZ6mvr7lRI359xx+2MZPmQM780MbPcg+ztM/ah1r1d6k7pw+5Y1RrfHLHT2tfrfErjU+f5+9r/gEAyiUTR//f2P8tX4duYiFqqSP1Qz33dTd9fKpfXRd2lvpTr8+dCzXqqDm/tIVd6mtL7C0Lxz7jV3J8zvij+5h0mUN9tLHWePd1/+va3r7vN11/Plj71Gd8T+HnKwCgvk6Jo7S4TS18u5anpNoX66f2/WM9vi85seuyuOmy+NDKrQs1y/zqUr+lDyX158amz8XnOS7aSu5vpfcoS1mNOdolDiXzpmb9Xc+Xe3xuvGveD3LiU+vnW2k8a52/r+MBAPUNvuN404sey2tO/QdjjYWttT0l8bmJ8pz+W+rJqT9n/Czzv+sCsPb4WMcf+WNiHf/U/O77Hlrj3tJnYtD1/pcTW+lr6/2hxhzpEt/ac8N6/tT49Dk/AABlxD/HEVscxsosX4e6Hm9xEz9Yu/5gO5UfjCXjVZqU1CqvMQ9K25EzfqXH59RZe3yObX6eoi7xrTG+XdtY41x93f9qz8++f/7VmCNd4tvX3Bj65ysAoD4SxwF/sFm+P/QPxT4Sm1T5TSy8+mxnznzuI761j+/SP3SfVyX3y5u6h3Y5V1+JQe35edM//0rmyE3Gt/b5h2g/AKBMr4ljqNbxFpYfulr9OWXW15TWf9OTwnL+1GtyF0858c2Nf0n/Uu3sGp+c+rvEt+T4rtcHbErvj9IYlc7B3PGvdW/u0v+Sc9Q6tkbsc+uXXlMS3y5z4ybOX3I89yAAuBli4ggAAJpIVAAAt9XZJY7ulVfO+l8AwHBIHAEAt9XZJY4AAPSFxBEAcFuROAIAAAAAVCSOAAAAAAAViSMAAAAAQEXiCAAAAABQkTgCAAAAAFQkjgAAAAAAFYkjAAAAAEBF4ggAAAAAUJE4AgAAAABUJI4AAAAAABWJIwAAAABAReIIAAAAAFCROAIAAAAAVCSOAAAAAAAViSMAAAAAQEXiCAAAAABQkTgCAAAAAFQkjgAAAAAAFYkjAAAAAEBF4ggAAAAAUJE4AgAAAABUJI4AAAAAABWJIwAAAABAReIIAAAAAFCROAIAAAAAVCSOAAAAAAAViSMAAAAAQEXiCAAAAABQkTgCAAAAAFQkjgAAAAAAFYkjAAAAAEBF4ggAAAAAUJE4AgAAAABUJI4AAAAAABWJIwAAAABAReIIAAAAAFCROAIAAAAAVCSOAAAAAAAViSMAAAAAQEXiCAAAAABQkTgCAAAAAFQkjgAAAAAAFYkjAAAAAEBF4ggAAAAAUJE4AgAAAABUJI4AAAAAABWJIwAAAABAReIIAAAAAFCROAIAAAAAVCSOAAAAAAAViSMAAAAAQEXiCAAAAABQkTgCAAAAAFQkjgAAAAAAFYkjAAAAAEBF4ggAAAAAUJE4AgAAAABUJI4AAAAAABWJIwAAAABAReIIAAAAAFCROAIAAAAAVCSOAAAAAAAViSMAAAAAQEXiCAAAAABQkTgCAAAAAFQkjgAAAAAAFYkjAAAAAEBF4ggAAAAAUJE4AgAAAABUJI4AAAAAABWJIwAAAABAReIIAAAAAFCROAIAAAAAVCSOAAAAAAAViSMAAAAAQEXiCAAAAABQkTgCAAAAAFQkjgAAAAAAFYkjAAAAAEBF4ggAAAAAUJE4AgAAAABUJI4AAAAAABWJIwAAAABAReIIAAAAAFCROAIAAAAAVCSOAAAAAAAViSMAAAAAQEXiCAAAAABQkTgCAAAAAFQkjgAAAAAAFYkjAAAAAEBF4ggAAAAAUJE4AgAAAABUJI4AAAAAABWJIwAAAABAReIIAAAAAFCROAIAAAAAVCSOAAAAAAAViSMAAAAAQEXiCAAAAABQkTgCAAAAAFQkjgAAAAAAFYkjAAAAAEBF4ggAAAAAUJE4AgAAAABUJI4AAAAAABWJIwAAAABAReIIAAAAAFCROAIAAAAAVCSOAAAAAAAViSMAAAAAQHVIHF977TX36quvAgAAAADQMhqN3CtDZ7AAAAAAgONG4ggAAAAAZ+zly5fuBz/4gXv77bfde++9595///2GDz744PCv78mTJ+7p06funXfeIXEEAAAAgHNG4ggAAAAAUJE4AgAAAABUJI4AAAAAABWJIwAAAABAReIIAAAAAFClEsdnz565Fy9euGfPnpE4AgAAAMBtpCWOT58+dS9evHA/+7M/20oeSRwBAAAA4JaQEsd90vhTP/VT7ud//ufdr/zKrzSSx/NLHGcrt9vt3GqmvW7iFpvUawAAAADgvMQSx33S+NM//dNuMpm4T37yk+5Tn/qU+53f+Z1D8hhPHK+Srz0/wZqtdkLZZTJ2XbZys5sOxGThNtbzThZus1m4yREMHgAAAADchFji+OLFC/fRj37UfeITn3B/9Ed/5P78z//c/fVf/7X70pe+5P7qr/7KvXjxIpI4zlZu5ydUja9nbrWaXZ94tnK7/deThVstJoey2WrnNt7X/Zu4xWbjFpO+Xg8AAAAAp03bcZREdxwni00z4ZutxARwtpIf99TKLhPOxWGHcl9/YzfTT1b9XcRGe2ZutbtK/vwkdm+ycJtdrM6RI3EEAAAAcNtU/HMc14+cbjabdjI2mrlV5BHWhsRjoJcJop+0XZ7zOiH034PoJ3hX575q02Sxb18sCQwSzhYSRwAAAAC3S6XEsZlMTSYLOfmS3k8YPuraEknYIsdc73xev/5yF3PmVpuFmzQSw/33/PNcJZliWyZusRngfZgAAAAAMJAqiWPrMdWR9shpe0dvttpFdijTx7XP2/zU09lq4xazhdscdhdXbuEfo+1weo+rNvrBh+MAAAAAuGWqJY6tD8a5SvImi03701W9D8bZJP8EhldnmFwGO45hOy4fbb1ONsOvLUlgmACr78EEAAAAgDNU8VFV4U9qBH+iw0/+wj/REZb7YruarTqCY8NjWnW0EsewH+w2AgAAAEDFD8c5RTkfdON9Euvg7QYAAACAm/Py5Uv31a9+1b3xxhvuD//wD1s+85nPHP71rddr941vfOPUE8eR4UN5RoddUx5RBQAAAHAbvXz50r3xxhvurbfech9++OHB/m82vvfee+7dd99z77zzrvvRj95x//mfb7vd7v+6b33rH91nP/vZM0gcAQAAAACqly9fut///d9vJIxPnz5zHzx54t5//wP3gx/80O1233eP/33nvve9x+7b//hP7tHmTfed7/yz+/TvfZrEEQAAAADO3T5x3O8wPn9+6dmzZ+7Jk6fu7bd/5N566z/d97//lvuP//i++853vuv+7u+27lvf+kcSRwAAAAC4DfzE8fnz5+7DD/+f+2+/8Avu13/t19x//8QnDv7n7/6u+4vPfc7927/9u/vbv924b37z2ySOAAAAAHAbxBLH+7/xG+5//fEfu7/8y788+MIXvuC+8pWvkDgCAAAAwG0TJo6WR1VJHAEAAADgFuFRVQAAAACAqsqjquPx2AEAxoPf1AEAAPpQ5VHVoRdqAHAshr6pAwAA9KHKo6pDL9QA4FgMfVMHAADoQyxx/B+//dvuLz73OffFL37x4M0333Tf/va3uyaOc7fe7dxut3bzI1jgoU/7sd653W7rltPS46VjmUvDYwxihr6pAwAA9MFPHJ89e2Z6VPWLX/r7HhPH+foy2dgu3dT/2rOe+3U1bZfTwReOGLv52h8rf7ysSSSJ4/FjDGKGvqkDAAD0YZ84Pn/+3H3wwRP34x+/5370o3fc22//yP3wh2+773znn903v/lt99WvfcO9+eZX3N8/+t/uC1/8u5vecYwd1/7edLm9TCDX88EXj7fb1C23pTuN4fiSOB4vxiBm6Js6AABAH16+fOlWq5V766233JMnT9xPfvK++/GPf+zefffH7p133nWPH/+7+973/o/71+/9m/uXf/lX993v/ov7p3/6rvuHf/iqe/311yOJ43Tpto1dQH/hf73QXO6TPH+X0N9d3O84igvU2PdqJCzoar/b2BzLWCLY3jW+3jGOvL41t7SkxZsLS38Xe/99aY5ClRwDbUzj5ef2i56hb+oAAAB9ePnypXvzzTfdarVyn/69T5u9/vrr7m/+5m/CxDFM5qSv94vJSKK3X5gWJY7XSQuPrA7pOjmTH1W9+vowzuExwesPCYs0t+Q2xH8ZEcw3ds3SkmOQOaZD96cnQ9/UAQAA+vDy5Uv3gx/8wL399tvuvffec++//37DBx98cPjX9+TJE/f06dMgcdzvGHo7CM33urUX+61Ej8TxDBgSx8h7V5s7VMLrD3PLmjhGkpSsnUscpMYgNaaR+8M5GvqmDgAA0IejSRwPCUanxJFHVY9DRuIY2wWMvL79/tXCxPGQ3Fh3LrGXHIPUmJI4AgAAnKy6iaP5UdXw6zqPqvLhOMci41HVxmsuf5GgPqp6mBcdE8f9HOFRVbvkGGSO6dD96cnQN3UAAIA+VE4cx8YPx2nyF5mtxSl/juMEWRLH5uvk8b1+/dT7QKWsD8cJkpTGh/dstySOGdJjoI2pP66eM/tFz9A3dQAAgD7UTxy7Sj7CCADHa+ibOgAAQB+OJ3Fs7Cye96NsAM7X0Dd1AACAPhxP4ggAZ2DomzoAAEAfqiSOQ3cCAAAAANAfEkcAAAAAgIrEEQAAAACgInEEAAAAAKiqJ46zVfg33DZuMbkqn60aZatZ/Pu73c7tNgs3SZWNJm6xEc6llo3cZLERy9Q+HF7T/p5WZ6t8NWsNRqxO8bisuBhjXSEunWKYaFuenLnhxcc4VumxKz1/+dgdTBZuU+X6Mro6X2pOqPeADtdPaq5Jx6XOZxvX9twBAAA4R70kjvGF1Mytdis3E79u1rFZTKINbpbN3Mpf1M9W3qJXKZss3MZfHE8WbuO1Re7DyFv4BgvKRJ2TxUZekEt1po6zxiVoi3hcl7hE6s2OYcY8SMuYGzljZe5L6fkLx67x+o3bbOT4268vi4lbbLy+h3MoHBPpHtDh+tHmmnhc4nzmcVXGBwAA4Jz0vuMY7qQcvpYWmNpCLLVI0xatflljEb9v2/UCUe5D/PWjZJ1ykqzWaTrOEJdW24TjOsfFMg+0/mb0KZc2N8KkLvu8ib5knb9w7BrfC641a1xLYt7qlxYL5R7Q4fqR55pyXGKum8dVGzsAAIAz0u97HMXf4muPhuk7JXKyMnMrcQerXWZ+7DK6mI4vKMU6G4/ySY8/Ruo0HafEZR/vjJ2abnExzgMlhraxziXMjVh8jDFPjl3p+UvHrhFjOXEsv75GzetX2r1PxUK5B3S7fiJxSByXnutKXxLjAwAAcG56/nAcb+FlWWBadwxDs5XbaTsLyQRH29Eo3InQHsOLLuwt8Ygcpz4a6L0mtjuVXPTmxsUwDyzHm9pmZBn/MNlIjlVGLHLPXzh27SQostNben2l2m5NHLOSzNzrJ1Jn1nGxuW7cSeZRVQAAcAtUThyV9/+0FljhLkxqMSjvoEi7D1pZWPf16yzvYUotKMM6w9cbE8fkcUJcJgu38t+n1uqDNRnKjYthHiRjaGmbjTj+anz0mE8WG9tucen5K45de37lX19p+nscG/FK3gNKrh9trlmuu9j5lHFNjg8AAMB5qpw45nySaeQTFYUdD/UDLqRdFq1s1NyhaX4YiN6H1qdQCo++xT+0RChX6tSOk2M2cytl5yn1QSNFcWkoj2HWB9No1PHX45OMefihN7G+FJ+/fOzC+He+vopiHbnmxU8ybbax7PpJzDVlLNXziXM0MXcAAADOFH/HEQAAAACgInEEAAAAAKhIHAEAAAAAqiqJ43g8dgCA8eA3dQAAgD6QOAJARUPf1AEAAPpA4ggAFQ19UwcAAOgDiSMAVDT0TR0AAKAP1RPH+Tr823Vbt5xelc/XjbL1PP793W7ndtulm6bKxlO33ArnUsvGbrrcimVqHw6vaX9Pq7NVvp63FpyxOsXjsuJijLXWh8Rx7b4UxDDzHLqcueHFxzhW6bErPH/puKrzT78WUvMvabp020Td0hg34q6VBefKKUuOZWadqet86Js6AABAH3pJHKMLsPHcrXdrNxe/btaxXU7FhOS6bO7W/kJwvvYW2UrZdOm2fkIyXbqt1xa5D/7iNlgwJuqcLrdyEiTVmTrOGpegLeJxiT5Yx6g4hpnn0GXMjZyxMvel/PxF46qOndYW+3jETd1y6x0XtiMcE/EeYLg/TJduu9u67TYyt4Sy5Fjm1mm4Roa+qQMAAPSh9x3H68XY5a6HuAAzLKLVstSi1S8LF87B4lfug7BYTtYpJ8lqnabjDHFptU04LhEX8/lKY5h5jiza3AiTuuzzJvqSdf7CcbWOndgWQx9M/dLq0e4BifvDIRbB69SyxFiW1GmI89A3dQAAgD70+x7HWGKSfFxO3qlSd7HGc7cWd0zaZZZHKeXFe3xxLNbZeJRPemQuUqfpOCUu+3gLCUvsONsjpto4dIth8TlUwtyIxccY8+TYlZ6/w7ja5rR0nRgSR//6lXbvU/Vo9wCprDF/IgmmWiaMZWmdhjgPfVMHAADoQ88fjuMtIi0LTOuOYXQxKuwsaGWNxbT0mthC2LI749UZ7XuYFFjiIeyMpB6rjCVuluOkxwWz33eYGcOicwgs46898hkdK0v/Cs/fdVy1sVPbcgM7jtprlbJ2ona9i62VaWNZXKchzkPf1AEAAPpQOXFMvAer9R6m9gd4xBdnctl8Le8IaWVh3devs7z/LLXIDusMX29MHJPHCXGZLt3af29gqw/WZCiMn+W4rjG0niNNHH81PnrMp8utbbe4+PxdxlUeu/S1UJg4Jt7j2IiXdg9I3h8s8yN2fVjuMWX3nvg1QuIIAADOU+XEMeeTTO0fYiGWxR5F83cblF0Df1eh+QEsiU+gDD/1MlycR+tst6dRrtSpHSfHbO7Wym6JFmutD/YPjSmPYdYH02jU8dfjk4x5+EEz4qOQZecvHVdx7BLXgjr/smMduebD8dX6ndzhy0zytOuusE71Oh+TOAIAgPPE33EEgIqGvqkDAAD0gcQRACoa+qYOAADQBxJHAKho6Js6AABAH6okjkN3AgAAAADQHxJHAAAAAICKxBEAAAAAoCJxBAAAAACoqieOs1X49+I2bjG5Kp+tGmWrWfz7u93O7TYLN0mVjSZusRHOpZaN3GSxEcvUPhxe0/6eVmerfDVrDUasTvG4rLgYY62NkaF/5nkg9TfVtiw5VL5AFgAAIABJREFUc6PZT8tYWccuVTaaLNwmOL8ldrHj1HYr41qL2s+g3XnXa2K8zHXG+91ud/l9BQAA4Fz1kjjGF6Uzt9qt3Ez8ulnHZjGJNrhZNnOrcHF8SDSUssnCbfyEZLJwG68tch9G3gI8WDAm6pwsNnISJNWZOs4al6At6nHSGCX6F6s3O4YZ8yAtY27kjFVOX1L9nCzcZrdxm007cVQTO+E4ud32a6+IcTwvky7vNY05VTpeGXWGc1Zsd+F9BQAA4Iz1vuN4vbC9/E394eswERl535cWtYlkRawzLGst9pqLT7kP8dePknVaFuqROq0L/FRcpMVt6zhljBIxCxXFMKdPubS5ESYG2efV+iKUHfoXxDwVO/E4rd3Ga6+TxHhGz6scYx2vnDqj10FJu41lAAAAZ6Tf9ziKv+GXdye03RZ9J2bmVuKOR7vM9DhgrA+jkZMWm2KdjUfppMcfI3WajlPiso+3sLCNHqeMkTlmHWJoG+tcwtyIxccY8+TYJcfV3zFT+uq/Vjsu1W7DtZfk11ElAZOOyRyvVJ3qdZBqd959BQAA4Fz1/OE43qLMssAr/c3+bOV20m6LVnaQ2q2JvQcqtWBUHvOMJguWeESOs+x4xBK32HE5uzdZO3OZMay5i2MZ/zA5S46VpX9yWTsB1953eH28epzW7qxxLVUpcawyXt1/CZRsi+m+AgAAcD4qJ47Ke4pai7bwt/XaAl0um63kHSGtLKz7+nWW9wemFslhneHrjYlj8jghLpOFW/nvDUw9kiq+TtpRCfsX6hJDS6JmI46/Gh895pPFxrZbnDlXGo+cmt6fGpsLQrvN49pFvJ/NeGnvR6w0Xn6dyetAbnf3+woAAMB5qZw45nySqfWDPZSy2ON5/g6Msqvj7940P4Al8amJ4Sd/egtIuc52exrlSp3acfqHoci7WclYC8ep/Wsoj2HWB9No1PHX45OMufJppeayIFbhLwPSj5UKu89au5O7m4VS4ynO5yDhqzJefrwSx0nt7nBfAQAAOFf8HUcAAAAAgIrEEQAAAACgInEEAAAAAKiqJI7j8dgBAMaD39QBAAD6QOIIABUNfVMHAADoA4kjAFQ09E0dAACgDySOAFDR0Dd1AACAPlRPHOfr8G+cbd1yelU+XzfK1vP493e7ndttl26aKhtP3XIrnEstG7vpciuWqX04vKb9Pa3OVvl63lpwxuoUj8uKizHWqT5Ml26r9M88D6T+JtqWJ2duePExjpV17KQyMT6l10LxNWTrg4XpeHEOlV/L4n3FOGej7dbqTPR36Js6AABAH3pJHGOLrPF47ta7tZuLXzfr2C6nYkJyXTZ3a39RP197C2KlbLp0W3/hPF26rdcWuQ/+gjKSVCl1TpdbOQmS6kwdZ41L0BbxOLUPU7fceu0LXxupNzuGGfMgLWNu5IxVTl+UMjU+RddChzLjeBTFoEGbQ4XXsnpfScxZsd2Je1Wiv0Pf1AEAAPrQ+47j9eL4ctfg8LWUeChJjlqm1RmWNRae7QWm3AdhAZysU06S1TpNxxni0mqbcJzWh1ZsY+21zAPb8ck+5dLmhpqIWGh9iZel49PhWigqS4xHpxhIY6AcY72WtfuK6XzS91L3KrntQ9/UAQAA+tDvexxjiUnysTF5J0bfpZm7tbjj0S6zPEopL7RtycChzsbjctLjj5E6TccpcdnHW1iAx45T+5CROJbG0DbWuYS5EYuPMebJscuJk5DMlV4LZWWGdvrXb0Yi1einaQ7lXcvifaU4cVTqNPR36Js6AABAH3r+cJzMHSvzLkNskSfssGhljcWo9JqMxaZUZ7Tv4QLeEo/IcYlHRsXExHJcsg/WHarMGJraZmQZfz8+prGy9C8nThWvhdKyY9lxzL2WtTpLE8cuCeeYxBEAAJynyomj8t6xVvIS7hxoC3S5bL6Wd4S0srDu69dZ3h+YWiSHdYavNyaOyeOEuEyXbu2/h63VB2sypPRBTUK6xNDSNhtx/NX46DGfLre23WK1LBWfsmuhvMwyp1Pixzfjpc+homtZva9Y5qy006/dq/R4DX1TBwAA6EPlxDHnk0ybi1jtA0nEsthjhft6tbJx85HM5oeI5H2Co7+Yletstyf+4SSRRyOV4+SYzd1a6Hcq1vY+GBLnghhmfTCNRh1/PT7JmIcf1CKNnVhmuE5yr4UOZWofLFLjKc7nIKkrvJa1+4o6Z1PtlupMxGvomzoAAEAf+DuOAFDR0Dd1AACAPpA4AkBFQ9/UAQAA+kDiCAAVDX1TBwAA6EOVxHHoTgAAAAAA+kPiCAAAAABQkTgCAAAAAFQkjgAAAAAAVfXEcbYK/97axi0mV+WzVaNsNYt/f7fbud1m4SapstHELTbCudSykZssNmKZ2ofDa9rf0+psla9mrcGI1SkelxUXY6zVPujxbPelIIaJtuXJmRtefIxjZR07qUyMjzEG2vlGk4XbhH2Srr1UmcXV+SzzQpxfxf1OzEutbZZ2t2KZdx0AAACci14Sx/jCc+ZWu5WbiV8369gsJtEGN8tmbuUv6mcrb7GplE0WbuMvSicLt/HaIvdh5C1wI4tQpc7JYiMnQVKdqeOscQnaIh6n9kGLdbze7BhmzIO0jLmRM1Y5fVHK1PhoMUjFbrJwm93GbTZ+/dq1Z78u4yZusfHaEs6hsG3KNVLWb22ctbYZ2i3FMuM6AAAAOBe97ziGv6k/fC0tMJXFpFqm1RmWtRZ7zUWk3If460fJOi2L8Uid1kV8Ki7S4jY8LhEXc6xLY5jTp1xae8OkMvu8Wl/iZen4aDEQznd4fXCtqdee8bo0x1WJhXV+5fZbao/WtlS7xVjmXQcAAADnot/3OMYSk8QjXtpOjL5LM3MrcQerXWZ5lDLah9HIWZOBQ52NR+Kkxx8jdZqOU+Kyj7ewsI0dZ4uLFutuMbSNdS6hvbH4GGOeHDtjP+X4aDGQ5sq+jkiyo117huuy9TpLciaMa/oR5ox+a+NcmjimYll6HQAAAJywnj8cJ+M3/KPYa4xls5XbSbtEWtmBtssUW6wakgG/zmjfw8WoJR6R4yw7HrHExLRTEomLKZ4dY1hzF8fSXj8+prGy9C9nrmReC5HXtxMybyezy85bSqfjI/Mrs9/qOBf2W41lp+sAAADgdFVOHJX3jrWSl/C39doCXS6breQdIa0srPv6dZb3B6YWx2Gd4euNiWPyOCEuk4Vb+e8Pa/XBmgw142eLZ9cYWtpmI7ZXjY8e88liY9stVstS8UnFwDb/Go+fStde8rpM0d8rGI9XfH6V9luelx3f4yi0yX4dAAAAnI/KiWPOJ5k2F2PaB5KIZbHHCv1dFmXXwN9VaH4AS+JTE8NPfwwTq2id7fbEP/gj8mikcpwcs5lbKbslWqzFPiTi2VQew6wPptGo7dXjk4x5+OEo0tiJZYbrJPlBStpjtO1kJ3ntJcfUGutIX4zXSFG/U/Oy66eqRpNw63UAAABwPvg7jgAAAAAAFYkjAAAAAEBF4ggAAAAAUFVJHMfjsQMAjAe/qQMAAPSBxBEAKhr6pg4AANAHEkcAqGjomzoAAEAfSBwBoKKhb+oAAAB9qJ44ztfh3zjbuuX0qny+bpSt5/Hv73Y7t9su3TRVNp665VY4l1o2dtPlVixT+3B4Tft7Wp2t8vW8teCM1SkelxUXY6zVPih1RhTFMNG2PDlzo92X1Filx658borXSeq46dJtDdddK67i+Yyk88Zo5zK0Q7pG8q9JJZbGeSi1ZeibOgAAQB96SRzjC8+5W+/Wbi5+3axju5yKCcl12dyt/UX9fO0t8JSy6dJt/YXgdOm2XlvkPviLysiiXalzutzKSZBUZ+o4a1yCtojHqX2w11kcw4x5kJYxN3LGytyXwrmpXifacVO33HptCMdSmyvG6zLOft5k37R2aHOm6JrUYpmYh4n5O/RNHQAAoA+97ziGuyWHr6UFppaQJJIVddHql7UWic3Fr9wHYbGcrNOyGI/UaV3Ep+IiLYrD4xJxMdWZnAeGui19yqXNDTVxs0j0JWduWq+TsKz1OqFNrbhmnM/ULy0W2rks7UjVnXNNGsdHnIdyXUPf1AEAAPrQ73scY4lJ4pE2badK3cUaz91a3MFql1kepZQXjvFFo1hn41E+6fHHSJ2m45S47OOt7KSExyXjkqjTNA+SSUBqrHMJcyPWF2PMrUlEydy0XCet44wJXDSupvMFr8tNWC3nSrYjM3G0zOfE+MjzkMQRAADcLj1/OI63uLIsMM27MrHFqLBLpJU1Fo7Sa2ILRMMOk19ntO/hgtQSj8hxlh2iWOJm2llS4pK1I5gZw9xdL41l/P2+mMbK0r/CuWm5TkqPi8U1N/FLjlXOuGbeHwoSx+R81sZHnYckjgAA4HapnDgq7x1rJRrhb/m1BbpcNl/LO0JaWVj39ess7+VLLVLDOsPXGxPH5HFCXKZLt/bfk5V6PNHSh2SdwQK9OIaWttmI46/2RY/5dLm17RaXzs3EdSLXmXqvoTxX9OsyRT9vI17auUzt6JI4htdk6v6QmockjgAA4HapnDjmfJJpc1GmfSCJWBZ7rHBfr1Y2bj7C1vwAlrxPvGwtRKN1ttsT/7CNyKORynFyzOZuLfQ7FWu5D3qd0UV6QQyzPphGo45/oi+pmIcfqhLrS4e5KV4nieO0TzdNXl+mcbXEOnLecHy1eSm1Q7tGSq5JyxgkP8wq/ijz0Dd1AACAPvB3HAGgoqFv6gAAAH0gcQSAioa+qQMAAPSBxBEAKhr6pg4AANCHKonj0J0AAAAAAPSHxBEAAAAAoCJxBAAAAACoSBwBAAAAAKrqieNsFf5ttI1bTK7KZ6tG2WoW//5ut3O7zcJNUmWjiVtshHOpZSM3WWzEMrUPh9e0v6fV2SpfzVqDEatTPC4rLl6stXHo2D/zPJDOofYpV87caMcgNVbWsRuNRm40WbhN4xzlc7O0zDIe7XYaXR1nmRfqHNLq0crE+azHWR1n5XymWAIAAJyZXhLH+MJz5la7lZuJXzfr2Cwm0QY3y2Zu5S/2Zisv0VDKJgu38ROSycJtvLbIfRh5i9TIwlapc7LYyEmQVGfqOGtcGm1JjENh/2LtyY5hxjxIy5gbOWOV25fJwm12G7fZ+PEonJulZanxENtpMXGLjdf3sB3hOcQ2avVoZdp81uaANs56n5KxBAAAOEO97ziGv/0/fC0tMLWEJJGsmBetwQIyXCjKfYi/fpSsU06S1TpNxxni0mibZRxy+9dWFMOcPuXS5kaYVGafV+jLoQ9BzEvnZmlZajys7TTFVRlXrY1aPeo5jPeVVpkyzok+pec2AADA+en3PY7h4r/xSFl8can9Nl//Tf/MrcQdrHaZ+XGzaAITXxyLdTYee5Mef4zUaTpOics+3uFCOjkOmf1LTbSMGNrGOpcwN2LxMcbcNnb+bpq2E2+fm6Vl4niY2xnMG2mHNPMXCo1rpChxtMznSJy1cc7pU+1fcAAAABypnj8cJ2PxN4q9xlg2W7mdtHjTyg60XabYojGxWxbWGe17uEC3xCNynBYX/zVqWzr2LynzHJY+WVnGPxmfVBLb7ks7QYrsTnWem6Vl1+01tTMVu4zEMe8aqZBUSnHWxjmrTzn9BQAAOF2VE0flvWOt38yHOy3aAl0um63kHSGtLKz7+nX6+9+uj9EWi2Gd4euNiWPyOCEuk4Vb+e8NzBqHkv6FusSw4HFJgTj+WnwSMZ8sNrbd4kSfyuZmaZllPEpjr78fMB4vwzVifY9jYj7LcdbGOfGeSlMsAQAAzkvlxDHn0yKbC1TtA0nEstjjZjtv10DZSfF3WpofwJL4JMbwkz+9RaRcZ7s9jXKlTu04OWYzt1J2kLRxKO5fQ3kMsz6YRqOOvx6fZMzDD1xJPtYaeR9e0dwsLUt/umi0nUWxjlzzRdeI/VNVxfmciLN6TYrns8YSAADgvPB3HAEAAAAAKhJHAAAAAICKxBEAAAAAoKqSOI7HYwcAGA9+UwcAAOgDiSMAVDT0TR0AAKAPJI4AUNHQN3UAAIA+kDgCQEVD39QBAAD6UD1xnK/Dv5u2dcvpVfl83Shbz+Pf3+12brddummqbDx1y61wLrVs7KbLrVim9uHwmvb3tDpb5et5a8EZq1M8LisuXqy1cUjELNVO8zyQ6lH7lCtnbgTxMYxVVkymS7fNPIdUVj+utjFXXfXPdHzJPaBjTMQ4S+22zkNhXIe+qQMAAPShl8QxXEhdmrv1bu3m4tfNOrbLqZiQXJfN3dpfCM7X3gJPKZsu3dZfCE6Xbuu1Re6Dv6gMFsiJOqfLrZwESXWmjrPGpdEWbRy0eOrtjLUnO4YZ8yAtY27kjFVuX6ZLt91t3XbbjId2Dq2sflwTY540dcutd77wOgjHpPAeUBoT+Th7u6PzUBjX8ZjEEQAAnKfedxzD3azD19JCLVjEm8tSi1a/rLU4bi4i5T4Ii85knfICWa3TdJwhLo22GcdBLIu1M77Yzo5hTp9yaf0Mk8rs8wp9OfQhiLl6Dv38vcdVTfwsr9fOX3oPKI2Jcpy13bF4ieN6aeibOgAAQB/6fY9juOhqPAImPQYp7x6ouy3juVuLOy3tMssjf/JCO77IFOtsPBInPf4YqdN0nBKXfbzDxblhHOR42hLH0hjaxjqX0JdYfIwxt43dvs+RhEk6R875q8dVu4aCeSPt3qfmR8k9oDQmqTgb2h1vizCuV4a+qQMAAPSh5w/H8RZjloVa9u6XvxgVdha0ssaCWXpNbEFpSZ68OqN9DxeclnhEjrPsEIWL6dQ4qDErSBxzY5i766WxjH8yPqkktt2X9i8RvN0w7RxZ568YV9N1Yqkz5/zGe0BpTLLjnG6LOq5Xrxn6pg4AANCHyomj8t6x6ONn7Q8skReD8bL5Wt590MrCuq9fp7//Lbk4jtYZvt6YOCaPE+IyXbq1/56sjHFIx8yYNBfH0JKo2Yh90eKTiPl0ubXtFqt90s6hlfUTV9t1YpwPQbLViFfxPaA0JhlxLv6FATuOAADgdqicOOZ8kmmFDwuJPYrm7+ooOwP+zkHzgy8SnzIZfuKi8OmO8Q/TEMqVOrXj5JjN3VrZERHHIREztZ2RBXVJDLM+mEaj9kWPTzLm4YfJJGMi7BRL80Es6yGuqTHPjnXkmg/bUXAPKI6JOc6RdifnIYkjAAC4Pfg7jgBQ0dA3dQAAgD6QOAJARUPf1AEAAPpA4ggAFQ19UwcAAOhDlcRx6E4AAAAAAPpD4ggAAAAAUJE4AgAAAABUJI4AAAAAAFX1xHG2Cv8m3MYtJlfls1WjbDWLf3+327ndZuEmqbLRxC02wrnUspGbLDZimdqHw2va39PqbJWvZq3BiNUpHpcVFy/W2jiMRm40WbiN0gf/NY3jWn0piKHap1w5c6Pdl9RYpcdOn3/qGBSNeWGdmeOaFwN57tS+RvLnU/n8sMxtAACAc9NL4hhfeM7cardyM/HrZh2bxSTa4GbZzK38xeVs5S0MlbLJwm38Bfdk4TZeW+Q+jLzFaLBYTNQ5WWzkJEiqM3WcNS6NtmjjMHGLjdeGsE+HujZus0knjtkxzJgHaRlzI2eszH1JnF+5ForHvEudxnHtMp6p+VV6jZTNp/L5oc5tAACAM9X7juP1Auvyt/iHr2NJyf77QkKplml1hmWNReK+bdeLTrkP8dePknXKSbJap+k4Q1wabVPGoRW/yEJ/t3KzsI6Iohjm9CmXNjfUpM4i0ZfW+bVroXTMO9SZMa71YhAeU3qNVJpP5vlhmdsAAADnp9/3OIaLtcajY/FFnvbbfP03/TO3Encc2mXmx82iC874IlWss/F4nvQYXqRO03FKXPbxDhfE0jhoC/tGHDITjIwY2sY6lzA3YvExxjw5dqnza2NQOuYldeaMq19/K8nqmDiWXiNV5lPG/DDNbQAAgPPT84fjBAtDbTdrFHuNsWy2cjtp8aaVHWi7HbEFqWGR7NcZ7Xu4kLXEI3KcFhf/NWpb0mPUTopzdlsyY2jpk5Vl/JPxSfVT6Uvs/NljYBjzwjq7jWvmNdG136WJY+m9IzY/SvoNAABwBionjsp7g1qLr/C3/NoCXS6breQdIa0srPv6dfr7m66P0RaLYZ3h662L4tRxQlwmC7fy3xtoHgfDexyTY9U1hl0elzSOvxafRMwni415J0w7v3kMMsa8vM4asY/HoBkvbX6VXiPl86lsfljmNgAAwPmpnDjmfJJpczGnfTCGWBZ7vG1fr1Y2au60ND+AJe/TMP2Fp1xnuz2NcqVO7Tg5ZjO3UnaQtHEwfapqMsEoj2HWB9No1PHX45OMefihKuIjoPL8s4+BdczL67SPqyA1nuJ81h/NNl8jJfOpeH4k5jYAAMCZ4u84AgAAAABUJI4AAAAAABWJIwAAAABAVSVxHI/HDgAwHvymDgAA0AcSRwCoaOibOgAAQB9IHAGgoqFv6gAAAH0gcQSAioa+qQMAAPSheuI4X4d/G23rltOr8vm6Ubaex7+/2+3cbrt001TZeOqWW+FcatnYTZdbsUztw+E17e9pdbbK1/PWgjNWp3hcVly8WGvjYGhLqqxTDNU+5cqZG+0YpMYqHZP0OcbjsRtPl26bUVY2N/W2pOZt0lU7Lcer51LmZem1pcZLaXeXa3nomzoAAEAfekkco4vg8dytd2s3F79u1rFdTsWE5Lps7tb+om2+9hINpWy6dFs/IZku3dZri9wHf3EbLCYTdU6XWzkJkupMHWeNS6MtiXFQ2qKWRdqTHcOMeZCWMTdyxsrcF/0c19/buu02EiuhrCyuSlsS8zZt6pbbIBmTYqeeS5mXHa4tOV5Ku7tcy2MSRwAAcJ5633G8XrRd7nocvpYWmNrCNbWotS5aG0lEexEp90FYdCbrlJNktU7TcYa4NNpmGYdYWyxllnlgrCc7gTHESEvc/aQy+7yGmITz49C/YDwSZZ3jGrYlcS3kx1U5Xj2XMi87XFtivLR2d7yWh76pAwAA9KHf9ziGi//Go2jxxaW2o6Lutoznbi3uYLXLLI/8yQlMfHEs1tl4JE56/DFSp+k4JS77eIcJU3IcuieOpTG0jXUuYW7E4mOMuTkm4jn28YgkTFJZ17gK88F8LfjzRtqdM4yreC5lXna7tiLxSrS7y/mGvqkDAAD0oecPx/EWY5YFZs5jbq0FrbALoJU1EgvpNbGFsCV5Uh61iyYElngIu1OpxyozFszp/hUkjrnnsPTJyjL+yfikklhDTLxztJOS690wraza3FR3czN3XDMTx7xrRPtFUMl4Zd6PCs839E0dAACgD5UTx8R7qVrvYWp/YIm84JM+xEXeYdDKwrqvX2d4b1pycRzWGb7emDgmjxPiMl26tf/ewKxxSPXPmDQXx9CSqNmI46/FJxHz6XJr3i2Wz2Htb1hWGNfMtlg+DEg8X5BYxeMVOZdpXsbaqI2XFi/rezPzr+Whb+oAAAB9qJw45nySaeRTE4VdJrEs9tjYvl6tbNzc2Wl+AIveh9Ynfwqf4Nj6UJegPY1ypU7tODlmc7dWdqy0cVDbopXFFtsFMcz6YBqNOv56fJIxN8UkcY4gVray0rjqbVHnbXasI9e88RrR5mXZtZWIl9Lu4mt5TOIIAADOE3/HEQAqGvqmDgAA0AcSRwCoaOibOgAAQB9IHAGgoqFv6gAAAH2okjgO3QkAAAAAQH9IHAEAAAAAKhJHAAAAAICKxBEAAAAAoKqeOM5W4d/O27jF5Kp8tmqUrWbx7+92O7fbLNwkVTaauMVGOJdaNnKTxUYsU/tweE37e1qdrfLVrDUYsTrF47Li4sVaGwe1LXo828cXxFDtU66cudGOQWqs8uMVj/NosnCboEydR4axi9VpKZPmX9JVnZZ5ofVNLkvMPcv5Y/3WYpmIc+78AAAAOHW9JI7RBeto5la7lZuJXzfr2Cwm0QY3y2Zu5S/aZisv0VDKJgu38ROSycJtvLbIfRh5C8rI4lWpc7LYyEmQVGfqOGtcGm1JjIPYFi3W8fZkxzBjHqRlzI2csTL3RT/H9fc2brPxYqXOI8M1FKszVWYcj7iJW2y848L2h+eX+pbqtziWhvNH+63FUo9z1vwAAAA4E73vOF4v1C53DcQF8sj7vpBQqmVanWFZK+lpLj7lPsRfP0rWKSfJap2m4wxxaS20U+MQa0tGrEtjmNOnXFp7w6Qy+7yGeIXz49C/YDzUeZQYO6nOVJm1D6a4KvVofUtck+I5U+cX+63FUisrmR8AAACnr9/3OIaL/8bjX/FFobZTpe5ijWZuJe6YtMssj1JG+zAaOWlRK9bZeJROerwtUqfpOCUu+3iHCVNyHFJJhBbrbjG0jXUuob2x+Bhjbo6XeI59PNqJnP1x71iCFKkzcT7bmAfntiZukXGV+ma7JoOx1M6f6rd2Hahxzp0fAAAAp6/nD8cJFnGpBWbOY26+2crtpF0ArexA20WILYQtuzNendG+h4t3SzyEnaTUY3PaI4G5/TPFs2MMLX2ysrQ3GZ9UEmvcob06RztBUt6vmJxHl+fV6rSd7wZ2HLOuu0hZbCwLY5JMOLPKav6SAwAA4DhVThyV93W1dp3CXSBtASaXzVbyb/y1srDu69cZ3puWXByHdYavNyaOyeOEuEwWbuW/NzBrHOT+2eLZNYb1FuJie7X4JGI+WWzMu8XyOaz9DeaRaexKr6XCxDHxHsN4vGLXiF4mzz3reyy1XdgglmqcLdcyAADA+amcOOZ8kmnkkySFXSaxLPbYmL+joOyy+LsRzQ9gSXyCY/jJn+HiNlpnuz2NcqVO7Tg5ZjO3UnaXtHEQ25KIZ1N5DKt98IjaXj0+yZiHH9QS7UviHEGspEdVw3mkjp1Sp1qmzb/sWEeueeM1Ipal5p7pU13b/U7ejwrmBwAAwLni7zgCAAAAAFQkjgAAAAAAVSxxfPr0qXvx4oXo2bNnJI4AAAAAcFvEEsfDF6H6AAAPFklEQVQXL164n/u5nzu85md+5mfcnTt33P37992nPvUp9+LFi2biOB6PHQBgPPhNHQAAoA/ajuNHP/pR96u/+qvuk5/8pHv99dfdl770pfiO49ALNQA4FkPf1AEAAPogvcdxnzz+5m/+pvvTP/1T97Wvfe2QNLbe4zj0Qg0AjsXQN3UAAIA+7BPH//qv/3I/+clPGh+A8+zZM/fixQv3xhtvNJJGEkcAEAx9UwcAAOjDPnF899133fvvv++ePHnS8Pz5c/fhhx+658+fN77/9OlT9+zZs3biOF+Hf29t65bTq/L5ulG2nse/v9vt3G67dNNU2XjqllvhXGrZ2E2XW7FM7cPhNe3vaXW2ytfz1oIzVqd4XFZcjLFO9CHVP/M8kPqbaFuenLnhxcc4Vumx0+ffwXTptsH55dil2y3Vuf9e7nViItadmMvKvcE8L4vvD8r9KFGWmttD39QBAAD6sE8cf/KTnxwSQotnz57JiWN0MTueu/Vu7ebi1806tsupmJBcl83d2l/Uz9feolEpmy7d1k9Ipku39doi98FfUAaL0ESd0+VWToKkOlPHWeMStEU8TutDon+xerNjmDEP0jLmRs5Ymfuind8/79Ztt+3ERLyGUuMarXPqlluvfY2xNLRTpdUdyJhD5nmZcx2Ec0C8H+n3KnVuj0kcAQDAedonjh988IGYIPqJYii549hcvHpfSwtMLSFJJCvmRWtrcdxc/Mp9EBbLyTrlJFmt03ScIS5SMhAep/UhEbPYAj47hjl9yqXNDTWhsEj0JXb+Q/+C68IUO2G8pDpbfVfaq8XJFFelbuscypmXOXOm0VYtRnr8UuMz9E0dAACgD/vEUUoOnz9/fvg3Rn+PY2wBmHikTfttvv6b/rlbiztY7TLLo5TyYjS+cBXrbDzKJz3+GKnTdJwSl328hUQgdpwWF3PMOsTQNta5hLkRi48x5smx087fiEc7cUzGTmy3UKc5udOuoXHz+pV27zN/oRB/hDlvXhbfH7T7keFeJY3P0Dd1AACAPuwTRykxTEl8OI63iLQsMHMec2staIWdBq2ssaiUXhNbCBt2mPw6o30PF7mWeESOs+wQSY80JneWtLjk7MxlxjB310tjGX/tkdxUYpfqS+T87SRI21lMxOmqbrVOy7Vnuk4sY2W5NpQ5VDovc+8PWruz+tQuG/qmDgAA0Id94vjOO+8U41NVAQAAAACqV8bjsfuTP/mTo/Laa6+5Y2zXTfQZAAAA6GLodS25wHn1c9/OQ+I49AT3vfrqq4cgDt2WIfoM2+QFAABA26mvoW9LLnAq/dy3k8TxSNzGPneNFQAAANpOfT15W9bFp9JPEscjcxv73DVWAAAAaDv19eRtWRefSj9JHI/Mbexz11gBAACg7dTXk7dlXXwq/ayYOD5wq8cr9+AWBrGPAblNfe4aKwAAALSd+nryeNfFdfOem+/nhXv46JF7eFHWTmPieOEePnrsHj/2rB5kBtAe6KwgPlg12/Xoobu4yQl0df7Vgz4nTmSQLx66R48euovxA7d6HIxNY4yuxi6Iy4OV/72ySTQUEkcAAACZNRF5sJLW98Oy5wLtHKXrmlzn5zPdk0h7P9vr/UcPLzLbu4/XjSSO/kkuB+mywQMmjofk6fp7D1Z1dz9THqweu9Vq1TlhLU8cUzG+PPaRf/zFQ/foMYkjAADAObIkjg9W7USxubEwnLzEMVzj9pkLDJk4eueK5gGG44ZJHMeXO22rB+0GBTuA+6y/8RuNREezEkdxwOTfQFw8fNS4UB6svKx9n1RZsvnDoMUT6+tzpweo78Tx4cPVoc8XDx+51UP/eBJHAACAc1Gy+XLJXxMmkhVpzXzx0D169OiqbOUeautuQafEMeyXuLaX1utav6/L2rlN7fW/L9ImP+k351/7DaW8ncsqO46XjfI60krkHriVNAhVgqhNBu0CEX5b0Gq/nlBdPHx0OJ/0f6t04hh5FDUncby4cA8frdyD8QO3evTQXVyQOAIAAJyj5Br6wUp8LPXBKrLGH4+ba2ltzRzNB/J26cofVQ3qVtopr9dtiWP4uvrr/7BNwmPFWfmXn8PFjtXbWfwex+vAeA2KTEJx8lUJYryd0Sw7SLQOg/tgdd2X8P2S6rPSsWTuun+NcxueF+99x3F/gTy66veRJY6vvPKKSIoVAAAA2nrfcdTWzJG6Lx4+uizz192Ksh1HP2G6kljbx9frZYmjXF+NfrbP5ecy9vwrXPPnJfLlj6rGOnLTO46tyecljmEQY9vrj1ZuldreVs4tD9LY9H17n+skjq2xOqLEcTyOJ49arAAAANBm3hSKvcexkUB568MH3md6aGtm6XHRcN2tqPYex4y1fTPZEvqdsXvaff3viyeph82grB3HY0kc98EVdusOWXit9ziqnzAU2RGMfbJo+NuA4NFX6fnk6GS4SiYvHj7K/qTXm0kcpeP13dOblEoa/VgBAACgrdanqjbWtI8eqe9xPKyZhWQtuu4WFCeO4/FVLhIkj5F2aut1ud/Ntbaf2zyovv73KY+qHvpsyb9uJHG8Wcf7t1vo803QkkY/VgAAAGjLX09GHvOsKu/pttuyLj6VfpI4Hpnb2OeusQIAAEBb0XrS27XK/ZCXlPAvGqTclnXxqfSTxPHI3MY+d40VAAAA2k59PXlb1sWn0k8SxyOz7/Nrr73mXn31VSQMPV4AAADH6tTX0LclFziVfjYSx2NMVo61XSRDAAAAOGbnsIY+l36cSz/H46vEEQAAAAAAySuj0cgBAAAAACAhcQQAAAAAqEgcAQAAAAAqEkcAAAAAgIrEEQAAAACgaiaOH3vVff2Hnz34/MNfLKj0F91vffmz7us/fNX9elGjuh4PAAAAAKjpOnH8pY+7z//ws+7rf/bLh68/Q+IIAAAAALfeIXH8yMM/cF//4R+43/ql8EX7RO7Klz/uPjIaHXYnP//lP7gqu0r0gl3Lr3/54+4j+6Q0rCOs+89+OX78EQQKAAAAAG6rQ+L4638W3+VrJJRXCeDnH/7ideIY/j+xY3hZ32fdZz4mJavsOAIAAADAMUnuODYTyl92nwl2Bj/zsZEhcbw6zvOZj0nJKokjAAAAAByT5HscUzuO7cSxnRA2vvaOsyWrAAAAAIAhmT5V9TKRi7/HMZY4Nur58sfdR8L3Le6Pi73HMXb8EQQKAAAAAG4r/o4jAAAAAEBF4ggAAAAAUJE4AgAAAABUJI4AAAAAAFU0cbxz964bH0HjzklJTBmH4cfgFNy5uOfujiNldy7c/fv33f2LO/XqNLvjLu5fuDtD9R0AAABVGRPHsbt77767f8///tjdvTi2hfhVO+9fu7iTf8x9y4J3vyi/f9/dv59evNZJHO+4C7+d97rE37Kw73/xb1n4j+/eO/T53t3xDYzB2N29dzoJyXUM/fEau7v39v/PH8f0uARzsXXNnWrieHU/CJLtOxddrzfP+K67J83bxpwuuX8F9WnnqtqOzPha6xbbmHnfrtDXOxfN813fi25gzgAAcASCxFFKTC4XoRcXwQ/Lo0sc77i7fmIxvuvuJX9w+wtso7Be9TwlyZ50THMxfuei5oLuhh0WcvrCf3z3XjxmvY5BrcRxyOTpjrvosGjNS8hi19ApJ4733D2/P+O77t69e4Z7ibV+77q9cxFc315/xnfdvVQMx3fdPT9hadSnnatyO8xjn3OPTrXf2qY6fW3eb/06+54zAAAch0biOL57z13ckXYcL9ydxg/ZZuLo/zb2OrkMFuwXF9dfe4sdf0fJX9SP795r7jB55wp3nmKvG9+9Z3hML/Eb+5jWYkdONOSYyuRj9MQxFkc5Vs264mMQLAC938xfn/dyTty7Fx/X2Lg0Y6/FO1jU3dgYyHXF53k8ftK8zrk24jEP6r7f3nH0yy/uWMZaqtM6jrHEMTYv/LaE/9+//vLcue2MjY31XhH25a7X58v500zEy88VJlX+XLu8Fx2OMf3iS7sutHPVaUcsDvq8b1+b8j0j3Ubpvp1bj7Wv4TV4eZxtzgAAcOqaO477RWrrh523MLxzcfWDXtpx9H9YaovEq/8HvzHfL/L3/48v8vxzRBatYj8MjL9dby5elYSzpC3iMc1k4174m/toHKVYBeMRbZ9h/BrJXTtB6ZQ4Nh4vS/zCoeoYWHYcg3mejF9pbCP/b+yYSI+qZl5vYp3dEkdzu1q/JBBiqrQzfQ+y7FL5vyS7+vfeXTfWxjjnXKlfeGiPVCYF8007V/V2SHEQCNdkY65l/HIovG9n1WPsq77jmDNnAAA4TfH3OB5+ixxbBO1/YDYTx/SOlbIIDpIDfZF63cbDglfaVcx+xGrfv44LNlNM09rHBDtKws5UbCekHSt5NzH6m/og4UgnKxViHV3wSY/n1hwDffcyupuSip/aXluSt495mMhlJY7CPJHrtI6j9qhq7v/lmGrtlMZmvxOYToCbfdnXd9ihl3Y9s86l7H7lJEqhOxeReV2445i5m598UkGj3qO19tuv2Vp91d/jmJ4zAACcOvXDca4XZcHCcHzX3bt/z927iO24dNtx9KkLvfFdd+/ehbvwf8iHj4Z1fo+QRfCok6Ad06A88n7F9jHKo6pKHKOxEhd3yq5k5uK/bMcx3LUJPxAjFr/yMYi/T1Q6j2WX0fqhNB13HLOSeMP1JtbZZcfR0BbTLx1iTzxE+i6NjfB+WnnshfZJ9zjDucK52rhu98df3Veb16hlrt4XfnmmnKtDO9LXgzKWiXt0c64l2qjct7PqMfVVe0+5Zc4AAHD6Gomj5Teq+9c2P7QkeL9JTuI4aj9yKO0uhO5chAum5qOc5kesGsfYflMuftJnrI3J3dQ74vun9B2sy7b7j/ZK54rHyl/sGM4nvsexIHG0njMYH+l9fmVjoCV/wSOy9y/cHWmei33xzh197Niw8ya8x7HZp5xHQuV5Eq+zduLox+SenDhaYtpop3QPUuZ/MvGXrtHcc2lz3/oJn8qju8EOcuO4Xj9VVY6DPu/le3Rrrolt1O/b9nqsfTUmjuKcAQDg9PF3HG+IGtPxXXcR+xAgxqHfMRDijnMT2UHubex7+lMuzFUAADCwW5I4hr+dtuwulhwjq/N3HNEF8byltPdBn/K5AAAAblA0cQQAAAAAYI/EEQAAAACg+v9Tdwr3FOaTbgAAAABJRU5ErkJggg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For things like…</a:t>
            </a:r>
          </a:p>
          <a:p>
            <a:pPr lvl="1"/>
            <a:r>
              <a:rPr lang="en-US" dirty="0" smtClean="0"/>
              <a:t>How many objects ?</a:t>
            </a:r>
          </a:p>
          <a:p>
            <a:pPr lvl="1"/>
            <a:r>
              <a:rPr lang="en-US" dirty="0" smtClean="0"/>
              <a:t>Table previews</a:t>
            </a:r>
          </a:p>
          <a:p>
            <a:pPr lvl="1"/>
            <a:r>
              <a:rPr lang="en-US" dirty="0" smtClean="0"/>
              <a:t>Preliminary queries</a:t>
            </a:r>
          </a:p>
          <a:p>
            <a:pPr lvl="1"/>
            <a:r>
              <a:rPr lang="en-US" dirty="0" smtClean="0"/>
              <a:t>System queries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7117</TotalTime>
  <Words>2105</Words>
  <Application>Microsoft Office PowerPoint</Application>
  <PresentationFormat>On-screen Show (4:3)</PresentationFormat>
  <Paragraphs>270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Median</vt:lpstr>
      <vt:lpstr>CASJobs: A Workflow Environment Designed for Large Scientific Catalogs</vt:lpstr>
      <vt:lpstr>What is CASJobs</vt:lpstr>
      <vt:lpstr>Sloan Digital Sky Survey (SDSS)</vt:lpstr>
      <vt:lpstr>Database</vt:lpstr>
      <vt:lpstr>CASJobs</vt:lpstr>
      <vt:lpstr>MyDB</vt:lpstr>
      <vt:lpstr>Logging</vt:lpstr>
      <vt:lpstr>Contexts</vt:lpstr>
      <vt:lpstr>Quick Jobs</vt:lpstr>
      <vt:lpstr>Long Jobs</vt:lpstr>
      <vt:lpstr>Groups</vt:lpstr>
      <vt:lpstr>Hardware</vt:lpstr>
      <vt:lpstr>Interface</vt:lpstr>
      <vt:lpstr>Usage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nli</dc:creator>
  <cp:lastModifiedBy>nli</cp:lastModifiedBy>
  <cp:revision>308</cp:revision>
  <dcterms:created xsi:type="dcterms:W3CDTF">2008-11-11T20:25:28Z</dcterms:created>
  <dcterms:modified xsi:type="dcterms:W3CDTF">2008-11-17T12:54:10Z</dcterms:modified>
</cp:coreProperties>
</file>