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7" r:id="rId2"/>
  </p:sldMasterIdLst>
  <p:notesMasterIdLst>
    <p:notesMasterId r:id="rId22"/>
  </p:notesMasterIdLst>
  <p:handoutMasterIdLst>
    <p:handoutMasterId r:id="rId23"/>
  </p:handoutMasterIdLst>
  <p:sldIdLst>
    <p:sldId id="256" r:id="rId3"/>
    <p:sldId id="319" r:id="rId4"/>
    <p:sldId id="308" r:id="rId5"/>
    <p:sldId id="288" r:id="rId6"/>
    <p:sldId id="316" r:id="rId7"/>
    <p:sldId id="312" r:id="rId8"/>
    <p:sldId id="313" r:id="rId9"/>
    <p:sldId id="314" r:id="rId10"/>
    <p:sldId id="315" r:id="rId11"/>
    <p:sldId id="318" r:id="rId12"/>
    <p:sldId id="292" r:id="rId13"/>
    <p:sldId id="321" r:id="rId14"/>
    <p:sldId id="327" r:id="rId15"/>
    <p:sldId id="324" r:id="rId16"/>
    <p:sldId id="325" r:id="rId17"/>
    <p:sldId id="326" r:id="rId18"/>
    <p:sldId id="277" r:id="rId19"/>
    <p:sldId id="285" r:id="rId20"/>
    <p:sldId id="258" r:id="rId2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9933"/>
    <a:srgbClr val="0066FF"/>
    <a:srgbClr val="0099FF"/>
    <a:srgbClr val="00B1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2" autoAdjust="0"/>
    <p:restoredTop sz="85627" autoAdjust="0"/>
  </p:normalViewPr>
  <p:slideViewPr>
    <p:cSldViewPr>
      <p:cViewPr>
        <p:scale>
          <a:sx n="100" d="100"/>
          <a:sy n="100" d="100"/>
        </p:scale>
        <p:origin x="-522" y="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2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2EFF21A-D815-4704-B471-0447B84F67FC}" type="datetimeFigureOut">
              <a:rPr lang="de-DE"/>
              <a:pPr>
                <a:defRPr/>
              </a:pPr>
              <a:t>14.11.2010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72BCC89-4E05-4E12-A357-7B316E111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56F7530-EE1A-4799-BB02-39618E1576D7}" type="datetimeFigureOut">
              <a:rPr lang="de-DE"/>
              <a:pPr>
                <a:defRPr/>
              </a:pPr>
              <a:t>14.11.2010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5BB7991-AC80-43F7-AF28-C58384675CF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/>
            <a:endParaRPr lang="en-US" sz="2000" smtClean="0"/>
          </a:p>
        </p:txBody>
      </p:sp>
      <p:sp>
        <p:nvSpPr>
          <p:cNvPr id="1331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0C1A91-59F8-48F6-9BA5-01C45693872F}" type="slidenum">
              <a:rPr lang="de-DE" smtClean="0"/>
              <a:pPr/>
              <a:t>1</a:t>
            </a:fld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No Happened Before relation -&gt; Unknown Order</a:t>
            </a:r>
          </a:p>
          <a:p>
            <a:r>
              <a:rPr lang="en-US" dirty="0" smtClean="0"/>
              <a:t>Solution:</a:t>
            </a:r>
          </a:p>
          <a:p>
            <a:r>
              <a:rPr lang="en-US" dirty="0" smtClean="0"/>
              <a:t>Split up the layer chain and start new chain</a:t>
            </a:r>
          </a:p>
          <a:p>
            <a:r>
              <a:rPr lang="en-US" dirty="0" smtClean="0"/>
              <a:t>Copy newest signatures to all branches</a:t>
            </a:r>
          </a:p>
          <a:p>
            <a:endParaRPr lang="en-US" dirty="0" smtClean="0"/>
          </a:p>
          <a:p>
            <a:r>
              <a:rPr lang="en-US" dirty="0" smtClean="0"/>
              <a:t>Synchronizing layer encloses all parallel layers</a:t>
            </a:r>
          </a:p>
          <a:p>
            <a:r>
              <a:rPr lang="en-US" dirty="0" smtClean="0"/>
              <a:t>Enables parallel sections inside and after each other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1F6AC5-3202-4DD5-AF75-664CF46BB85E}" type="slidenum">
              <a:rPr lang="de-DE" smtClean="0"/>
              <a:pPr/>
              <a:t>12</a:t>
            </a:fld>
            <a:endParaRPr lang="de-DE" smtClean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200" dirty="0" smtClean="0"/>
              <a:t>Until now: Specifications exists but don’t want to use xml editor to create files</a:t>
            </a:r>
          </a:p>
          <a:p>
            <a:pPr>
              <a:spcBef>
                <a:spcPts val="1200"/>
              </a:spcBef>
              <a:buFont typeface="Verdana" pitchFamily="34" charset="0"/>
              <a:buChar char=" "/>
            </a:pPr>
            <a:r>
              <a:rPr lang="en-US" sz="1200" dirty="0" smtClean="0"/>
              <a:t>Library to create documents of theses types is needed, hide XML structure</a:t>
            </a:r>
          </a:p>
          <a:p>
            <a:pPr>
              <a:spcBef>
                <a:spcPts val="1200"/>
              </a:spcBef>
              <a:buFont typeface="Verdana" pitchFamily="34" charset="0"/>
              <a:buChar char=" "/>
            </a:pPr>
            <a:r>
              <a:rPr lang="en-US" sz="1200" dirty="0" smtClean="0"/>
              <a:t>(both independent of WfMS) advantage and disadvantage</a:t>
            </a:r>
          </a:p>
          <a:p>
            <a:pPr>
              <a:spcBef>
                <a:spcPts val="1200"/>
              </a:spcBef>
              <a:buFont typeface="Verdana" pitchFamily="34" charset="0"/>
              <a:buChar char=" "/>
            </a:pPr>
            <a:r>
              <a:rPr lang="en-US" sz="1200" dirty="0" smtClean="0"/>
              <a:t>Link between WfMS and Framework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1F6AC5-3202-4DD5-AF75-664CF46BB85E}" type="slidenum">
              <a:rPr lang="de-DE" smtClean="0"/>
              <a:pPr/>
              <a:t>13</a:t>
            </a:fld>
            <a:endParaRPr lang="de-DE" smtClean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Abstract workflow to create schema</a:t>
            </a:r>
          </a:p>
          <a:p>
            <a:pPr>
              <a:spcBef>
                <a:spcPts val="1200"/>
              </a:spcBef>
              <a:buFont typeface="Verdana" pitchFamily="34" charset="0"/>
              <a:buNone/>
            </a:pPr>
            <a:r>
              <a:rPr lang="en-US" sz="1200" dirty="0" smtClean="0"/>
              <a:t>Data of workflow instance to create and update provenance file</a:t>
            </a:r>
          </a:p>
          <a:p>
            <a:pPr>
              <a:spcBef>
                <a:spcPct val="50000"/>
              </a:spcBef>
            </a:pPr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1F6AC5-3202-4DD5-AF75-664CF46BB85E}" type="slidenum">
              <a:rPr lang="de-DE" smtClean="0"/>
              <a:pPr/>
              <a:t>14</a:t>
            </a:fld>
            <a:endParaRPr lang="de-DE" smtClean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1F6AC5-3202-4DD5-AF75-664CF46BB85E}" type="slidenum">
              <a:rPr lang="de-DE" smtClean="0"/>
              <a:pPr/>
              <a:t>15</a:t>
            </a:fld>
            <a:endParaRPr lang="de-DE" smtClean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1F6AC5-3202-4DD5-AF75-664CF46BB85E}" type="slidenum">
              <a:rPr lang="de-DE" smtClean="0"/>
              <a:pPr/>
              <a:t>16</a:t>
            </a:fld>
            <a:endParaRPr lang="de-DE" smtClean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900" smtClean="0"/>
              <a:t>High availability through trusted Web service environment</a:t>
            </a:r>
          </a:p>
          <a:p>
            <a:pPr>
              <a:spcBef>
                <a:spcPct val="0"/>
              </a:spcBef>
            </a:pPr>
            <a:r>
              <a:rPr lang="en-US" sz="900" smtClean="0"/>
              <a:t>SOAP calls with https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900" smtClean="0"/>
              <a:t>fine granular access only to certain layers</a:t>
            </a:r>
          </a:p>
        </p:txBody>
      </p:sp>
      <p:sp>
        <p:nvSpPr>
          <p:cNvPr id="6144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7818C3-81CF-4034-8871-2B5B6413966F}" type="slidenum">
              <a:rPr lang="de-DE" smtClean="0"/>
              <a:pPr/>
              <a:t>18</a:t>
            </a:fld>
            <a:endParaRPr 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349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72064D-6D34-4B42-8CD5-CA1EAE33BB2C}" type="slidenum">
              <a:rPr lang="de-DE" smtClean="0"/>
              <a:pPr/>
              <a:t>19</a:t>
            </a:fld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78852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750E4D-F2D8-4C9A-9E11-78542046DBC2}" type="slidenum">
              <a:rPr lang="de-DE" sz="1200"/>
              <a:pPr algn="r"/>
              <a:t>2</a:t>
            </a:fld>
            <a:endParaRPr lang="de-DE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Problem: Inclusion of Task B destroys Signature of A</a:t>
            </a:r>
          </a:p>
          <a:p>
            <a:r>
              <a:rPr lang="en-US" dirty="0" smtClean="0"/>
              <a:t>Problem: The history (Task A) is not signed by B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560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880CD1-4D8C-45C2-B66F-B478986BFB88}" type="slidenum">
              <a:rPr lang="de-DE" smtClean="0"/>
              <a:pPr/>
              <a:t>3</a:t>
            </a:fld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If an actor signs his contribution, he also signs the whole history of all things which happens before</a:t>
            </a:r>
          </a:p>
        </p:txBody>
      </p:sp>
      <p:sp>
        <p:nvSpPr>
          <p:cNvPr id="2765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153434-06FA-46C5-AD59-BBEFC76EFC9E}" type="slidenum">
              <a:rPr lang="de-DE" smtClean="0"/>
              <a:pPr/>
              <a:t>4</a:t>
            </a:fld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900" dirty="0" smtClean="0"/>
              <a:t>Qualified electronic XML-Signatures: XAdES XML-</a:t>
            </a:r>
            <a:r>
              <a:rPr lang="en-US" sz="900" dirty="0" err="1" smtClean="0"/>
              <a:t>DSig</a:t>
            </a:r>
            <a:endParaRPr lang="en-US" sz="900" dirty="0" smtClean="0"/>
          </a:p>
          <a:p>
            <a:pPr>
              <a:spcBef>
                <a:spcPct val="0"/>
              </a:spcBef>
            </a:pPr>
            <a:r>
              <a:rPr lang="en-US" sz="900" dirty="0" smtClean="0"/>
              <a:t>Includes enveloped XML signature over(?) own and previous layers</a:t>
            </a:r>
          </a:p>
          <a:p>
            <a:pPr>
              <a:spcBef>
                <a:spcPct val="0"/>
              </a:spcBef>
            </a:pPr>
            <a:r>
              <a:rPr lang="en-US" sz="900" dirty="0" smtClean="0"/>
              <a:t>Recursively nested layers. Youngest layer contains older ones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1200"/>
              </a:spcBef>
              <a:buFont typeface="Verdana" pitchFamily="34" charset="0"/>
              <a:buChar char=" "/>
            </a:pPr>
            <a:r>
              <a:rPr lang="en-US" sz="900" smtClean="0"/>
              <a:t>Global element for each task: Enables further processing / Validation of run</a:t>
            </a:r>
            <a:endParaRPr lang="en-US" smtClean="0"/>
          </a:p>
          <a:p>
            <a:endParaRPr lang="en-US" smtClean="0"/>
          </a:p>
        </p:txBody>
      </p:sp>
      <p:sp>
        <p:nvSpPr>
          <p:cNvPr id="3174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5AF7EC-95CD-4746-A6B1-ACC0C2353C4F}" type="slidenum">
              <a:rPr lang="de-DE" smtClean="0"/>
              <a:pPr/>
              <a:t>6</a:t>
            </a:fld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3379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3E595B-A71D-45F4-A377-4E3135B8D176}" type="slidenum">
              <a:rPr lang="de-DE" smtClean="0"/>
              <a:pPr/>
              <a:t>7</a:t>
            </a:fld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584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0169BF-98DF-4044-9B0B-B08692752194}" type="slidenum">
              <a:rPr lang="de-DE" smtClean="0"/>
              <a:pPr/>
              <a:t>8</a:t>
            </a:fld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3789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1DE88B-9584-4601-97F6-8F07D6FB3195}" type="slidenum">
              <a:rPr lang="de-DE" smtClean="0"/>
              <a:pPr/>
              <a:t>9</a:t>
            </a:fld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287338" y="6516688"/>
            <a:ext cx="8064500" cy="158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7" descr="FHAAC_RGB_neg_oBL-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01075" y="287338"/>
            <a:ext cx="54292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8000" y="2016000"/>
            <a:ext cx="8064000" cy="2520000"/>
          </a:xfrm>
        </p:spPr>
        <p:txBody>
          <a:bodyPr/>
          <a:lstStyle>
            <a:lvl1pPr algn="l">
              <a:defRPr sz="4800">
                <a:latin typeface="Verdana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8000" y="4608000"/>
            <a:ext cx="8064000" cy="14400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287338" y="6551613"/>
            <a:ext cx="8064500" cy="215900"/>
          </a:xfrm>
        </p:spPr>
        <p:txBody>
          <a:bodyPr/>
          <a:lstStyle>
            <a:lvl1pPr algn="l">
              <a:defRPr sz="8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anfa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285750" y="1152525"/>
            <a:ext cx="8064500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4"/>
          <p:cNvCxnSpPr/>
          <p:nvPr/>
        </p:nvCxnSpPr>
        <p:spPr>
          <a:xfrm>
            <a:off x="287338" y="6516688"/>
            <a:ext cx="8064500" cy="158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287338" y="6551613"/>
            <a:ext cx="8280400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tabLst>
                <a:tab pos="8077200" algn="r"/>
              </a:tabLst>
              <a:defRPr/>
            </a:pPr>
            <a:r>
              <a:rPr lang="de-DE" sz="800" b="1" dirty="0">
                <a:solidFill>
                  <a:schemeClr val="bg1"/>
                </a:solidFill>
                <a:latin typeface="Verdana" pitchFamily="34" charset="0"/>
              </a:rPr>
              <a:t>© FH AACHEN </a:t>
            </a:r>
            <a:r>
              <a:rPr lang="de-DE" sz="800" dirty="0">
                <a:solidFill>
                  <a:schemeClr val="bg1"/>
                </a:solidFill>
                <a:latin typeface="Verdana" pitchFamily="34" charset="0"/>
              </a:rPr>
              <a:t>UNIVERSITY OF APPLIED SCIENCES	15. April 2010  |  </a:t>
            </a:r>
            <a:fld id="{93316C2C-5B34-40D8-91CD-CD367EAE695F}" type="slidenum">
              <a:rPr lang="de-DE" sz="800">
                <a:solidFill>
                  <a:schemeClr val="bg1"/>
                </a:solidFill>
                <a:latin typeface="Verdana" pitchFamily="34" charset="0"/>
              </a:rPr>
              <a:pPr>
                <a:tabLst>
                  <a:tab pos="8077200" algn="r"/>
                </a:tabLst>
                <a:defRPr/>
              </a:pPr>
              <a:t>‹Nr.›</a:t>
            </a:fld>
            <a:endParaRPr lang="de-DE" sz="800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9" name="Grafik 9" descr="FHAAC_RGB_neg_oBL-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01075" y="287338"/>
            <a:ext cx="54292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288000" y="288000"/>
            <a:ext cx="8064000" cy="720000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288000" y="1295999"/>
            <a:ext cx="8064000" cy="504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4800">
                <a:solidFill>
                  <a:schemeClr val="bg1"/>
                </a:solidFill>
                <a:latin typeface="Verdana" pitchFamily="34" charset="0"/>
              </a:defRPr>
            </a:lvl1pPr>
            <a:lvl2pPr marL="0" indent="0">
              <a:spcBef>
                <a:spcPts val="2000"/>
              </a:spcBef>
              <a:buNone/>
              <a:defRPr sz="2400">
                <a:solidFill>
                  <a:schemeClr val="bg1"/>
                </a:solidFill>
                <a:latin typeface="Verdana" pitchFamily="34" charset="0"/>
              </a:defRPr>
            </a:lvl2pPr>
            <a:lvl3pPr marL="723900" indent="-368300">
              <a:buFont typeface="Verdana" pitchFamily="34" charset="0"/>
              <a:buChar char="&gt;"/>
              <a:defRPr sz="2400">
                <a:solidFill>
                  <a:schemeClr val="bg1"/>
                </a:solidFill>
                <a:latin typeface="Verdana" pitchFamily="34" charset="0"/>
              </a:defRPr>
            </a:lvl3pPr>
            <a:lvl4pPr marL="0" indent="0">
              <a:spcBef>
                <a:spcPts val="1600"/>
              </a:spcBef>
              <a:buFontTx/>
              <a:buNone/>
              <a:defRPr sz="1600" baseline="0">
                <a:solidFill>
                  <a:schemeClr val="bg1"/>
                </a:solidFill>
                <a:latin typeface="Verdana" pitchFamily="34" charset="0"/>
              </a:defRPr>
            </a:lvl4pPr>
            <a:lvl5pPr marL="723900" indent="-368300">
              <a:buFont typeface="Verdana" pitchFamily="34" charset="0"/>
              <a:buChar char="&gt;"/>
              <a:defRPr sz="1600">
                <a:solidFill>
                  <a:schemeClr val="bg1"/>
                </a:solidFill>
                <a:latin typeface="Verdana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 Verbindung 2"/>
          <p:cNvCxnSpPr/>
          <p:nvPr/>
        </p:nvCxnSpPr>
        <p:spPr>
          <a:xfrm>
            <a:off x="287338" y="6516688"/>
            <a:ext cx="8064500" cy="158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7" descr="FHAAC_RGB_neg_oBL-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01075" y="287338"/>
            <a:ext cx="54292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8000" y="2016000"/>
            <a:ext cx="8064000" cy="2520000"/>
          </a:xfrm>
        </p:spPr>
        <p:txBody>
          <a:bodyPr/>
          <a:lstStyle>
            <a:lvl1pPr algn="l">
              <a:defRPr sz="16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287338" y="6551613"/>
            <a:ext cx="8064500" cy="215900"/>
          </a:xfrm>
        </p:spPr>
        <p:txBody>
          <a:bodyPr/>
          <a:lstStyle>
            <a:lvl1pPr algn="l">
              <a:defRPr sz="8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8000" y="1295999"/>
            <a:ext cx="8064000" cy="5040000"/>
          </a:xfrm>
          <a:prstGeom prst="rect">
            <a:avLst/>
          </a:prstGeom>
        </p:spPr>
        <p:txBody>
          <a:bodyPr/>
          <a:lstStyle>
            <a:lvl1pPr marL="180000" indent="-180000" algn="l">
              <a:spcBef>
                <a:spcPts val="1200"/>
              </a:spcBef>
              <a:spcAft>
                <a:spcPts val="0"/>
              </a:spcAft>
              <a:buFont typeface="Verdana" pitchFamily="34" charset="0"/>
              <a:buChar char=" "/>
              <a:defRPr sz="2000" baseline="0">
                <a:solidFill>
                  <a:schemeClr val="tx1"/>
                </a:solidFill>
                <a:latin typeface="Verdana" pitchFamily="34" charset="0"/>
              </a:defRPr>
            </a:lvl1pPr>
            <a:lvl2pPr marL="576000" indent="-360000">
              <a:spcBef>
                <a:spcPts val="1000"/>
              </a:spcBef>
              <a:buFont typeface="Verdana" pitchFamily="34" charset="0"/>
              <a:buChar char="&gt;"/>
              <a:defRPr lang="de-DE" sz="1800" kern="1200" dirty="0" smtClean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080000" indent="-360000">
              <a:buFont typeface="Verdana" pitchFamily="34" charset="0"/>
              <a:buChar char="&gt;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0" indent="0">
              <a:spcBef>
                <a:spcPts val="1600"/>
              </a:spcBef>
              <a:buFontTx/>
              <a:buNone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723900" indent="-368300">
              <a:buFont typeface="Verdana" pitchFamily="34" charset="0"/>
              <a:buChar char="&gt;"/>
              <a:defRPr sz="1600">
                <a:solidFill>
                  <a:schemeClr val="tx1"/>
                </a:solidFill>
                <a:latin typeface="Verdana" pitchFamily="34" charset="0"/>
              </a:defRPr>
            </a:lvl5pPr>
          </a:lstStyle>
          <a:p>
            <a:pPr lvl="0"/>
            <a:r>
              <a:rPr lang="de-DE" noProof="0" dirty="0" err="1" smtClean="0"/>
              <a:t>Textmasterformate durch Klicken bearbeiten</a:t>
            </a:r>
          </a:p>
          <a:p>
            <a:pPr lvl="1"/>
            <a:r>
              <a:rPr lang="de-DE" noProof="0" dirty="0" err="1" smtClean="0"/>
              <a:t>Zweite Ebene</a:t>
            </a:r>
          </a:p>
          <a:p>
            <a:pPr lvl="2"/>
            <a:r>
              <a:rPr lang="de-DE" noProof="0" dirty="0" err="1" smtClean="0"/>
              <a:t>Dritte Ebene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714480" y="288000"/>
            <a:ext cx="6637520" cy="7200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en-US" noProof="0" dirty="0" err="1" smtClean="0"/>
              <a:t>Titelmasterformat</a:t>
            </a:r>
            <a:r>
              <a:rPr lang="de-DE" dirty="0" smtClean="0"/>
              <a:t>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714480" y="288000"/>
            <a:ext cx="6637520" cy="7200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285720" y="1285860"/>
            <a:ext cx="3855372" cy="5040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Verdana" pitchFamily="34" charset="0"/>
              </a:defRPr>
            </a:lvl1pPr>
            <a:lvl2pPr marL="0" indent="0">
              <a:spcBef>
                <a:spcPts val="2000"/>
              </a:spcBef>
              <a:buNone/>
              <a:defRPr sz="1800">
                <a:solidFill>
                  <a:schemeClr val="tx1"/>
                </a:solidFill>
                <a:latin typeface="Verdana" pitchFamily="34" charset="0"/>
              </a:defRPr>
            </a:lvl2pPr>
            <a:lvl3pPr marL="723900" indent="-368300">
              <a:buFont typeface="Verdana" pitchFamily="34" charset="0"/>
              <a:buChar char="&gt;"/>
              <a:defRPr sz="1800">
                <a:solidFill>
                  <a:schemeClr val="tx1"/>
                </a:solidFill>
                <a:latin typeface="Verdana" pitchFamily="34" charset="0"/>
              </a:defRPr>
            </a:lvl3pPr>
            <a:lvl4pPr marL="0" indent="0">
              <a:spcBef>
                <a:spcPts val="1600"/>
              </a:spcBef>
              <a:buFontTx/>
              <a:buNone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723900" indent="-368300">
              <a:buFont typeface="Verdana" pitchFamily="34" charset="0"/>
              <a:buChar char="&gt;"/>
              <a:defRPr sz="1600">
                <a:solidFill>
                  <a:schemeClr val="tx1"/>
                </a:solidFill>
                <a:latin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idx="12"/>
          </p:nvPr>
        </p:nvSpPr>
        <p:spPr>
          <a:xfrm>
            <a:off x="4500562" y="1285860"/>
            <a:ext cx="3855372" cy="5040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Verdana" pitchFamily="34" charset="0"/>
              </a:defRPr>
            </a:lvl1pPr>
            <a:lvl2pPr marL="0" indent="0">
              <a:spcBef>
                <a:spcPts val="2000"/>
              </a:spcBef>
              <a:buNone/>
              <a:defRPr sz="1800">
                <a:solidFill>
                  <a:schemeClr val="tx1"/>
                </a:solidFill>
                <a:latin typeface="Verdana" pitchFamily="34" charset="0"/>
              </a:defRPr>
            </a:lvl2pPr>
            <a:lvl3pPr marL="723900" indent="-368300">
              <a:buFont typeface="Verdana" pitchFamily="34" charset="0"/>
              <a:buChar char="&gt;"/>
              <a:defRPr sz="1800">
                <a:solidFill>
                  <a:schemeClr val="tx1"/>
                </a:solidFill>
                <a:latin typeface="Verdana" pitchFamily="34" charset="0"/>
              </a:defRPr>
            </a:lvl3pPr>
            <a:lvl4pPr marL="0" indent="0">
              <a:spcBef>
                <a:spcPts val="1600"/>
              </a:spcBef>
              <a:buFontTx/>
              <a:buNone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723900" indent="-368300">
              <a:buFont typeface="Verdana" pitchFamily="34" charset="0"/>
              <a:buChar char="&gt;"/>
              <a:defRPr sz="1600">
                <a:solidFill>
                  <a:schemeClr val="tx1"/>
                </a:solidFill>
                <a:latin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18.08.2010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Michael Gerhards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6858D-14DB-4CDE-AC35-20800648E89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de-DE"/>
              <a:t>15. April 2010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FF37D8EB-B723-4645-A021-0E54787A2FD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ts val="2000"/>
        </a:spcBef>
        <a:spcAft>
          <a:spcPct val="0"/>
        </a:spcAft>
        <a:defRPr sz="2400" kern="1200">
          <a:solidFill>
            <a:schemeClr val="bg1"/>
          </a:solidFill>
          <a:latin typeface="Verdana" pitchFamily="34" charset="0"/>
          <a:ea typeface="+mn-ea"/>
          <a:cs typeface="+mn-cs"/>
        </a:defRPr>
      </a:lvl2pPr>
      <a:lvl3pPr marL="723900" indent="-3683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&gt;"/>
        <a:defRPr sz="2400" kern="1200">
          <a:solidFill>
            <a:schemeClr val="bg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ts val="1600"/>
        </a:spcBef>
        <a:spcAft>
          <a:spcPct val="0"/>
        </a:spcAft>
        <a:buFont typeface="Arial" charset="0"/>
        <a:defRPr sz="1600" kern="1200">
          <a:solidFill>
            <a:schemeClr val="bg1"/>
          </a:solidFill>
          <a:latin typeface="Verdana" pitchFamily="34" charset="0"/>
          <a:ea typeface="+mn-ea"/>
          <a:cs typeface="+mn-cs"/>
        </a:defRPr>
      </a:lvl4pPr>
      <a:lvl5pPr marL="723900" indent="-3683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&gt;"/>
        <a:defRPr sz="1600" kern="1200">
          <a:solidFill>
            <a:schemeClr val="bg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3" descr="Weihnachten 09"/>
          <p:cNvPicPr preferRelativeResize="0">
            <a:picLocks noChangeArrowheads="1"/>
          </p:cNvPicPr>
          <p:nvPr userDrawn="1"/>
        </p:nvPicPr>
        <p:blipFill>
          <a:blip r:embed="rId7" cstate="print"/>
          <a:srcRect l="27483" t="52321" r="20261" b="20744"/>
          <a:stretch>
            <a:fillRect/>
          </a:stretch>
        </p:blipFill>
        <p:spPr bwMode="auto">
          <a:xfrm>
            <a:off x="250825" y="260350"/>
            <a:ext cx="14144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Gerade Verbindung 8"/>
          <p:cNvCxnSpPr/>
          <p:nvPr userDrawn="1"/>
        </p:nvCxnSpPr>
        <p:spPr>
          <a:xfrm>
            <a:off x="287338" y="6516688"/>
            <a:ext cx="80645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 userDrawn="1"/>
        </p:nvSpPr>
        <p:spPr>
          <a:xfrm>
            <a:off x="323850" y="6551613"/>
            <a:ext cx="8280400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tabLst>
                <a:tab pos="8077200" algn="r"/>
              </a:tabLst>
              <a:defRPr/>
            </a:pPr>
            <a:r>
              <a:rPr lang="de-DE" sz="800" b="1" dirty="0">
                <a:latin typeface="Verdana" pitchFamily="34" charset="0"/>
              </a:rPr>
              <a:t>© FH AACHEN </a:t>
            </a:r>
            <a:r>
              <a:rPr lang="de-DE" sz="800" dirty="0">
                <a:latin typeface="Verdana" pitchFamily="34" charset="0"/>
              </a:rPr>
              <a:t>UNIVERSITY OF APPLIED SCIENCES	14. November 2010</a:t>
            </a:r>
          </a:p>
        </p:txBody>
      </p:sp>
      <p:pic>
        <p:nvPicPr>
          <p:cNvPr id="5125" name="Grafik 9" descr="FHAAC_RGB_oBL-r.jp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64563" y="287338"/>
            <a:ext cx="57943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Gerade Verbindung 12"/>
          <p:cNvCxnSpPr/>
          <p:nvPr userDrawn="1"/>
        </p:nvCxnSpPr>
        <p:spPr>
          <a:xfrm>
            <a:off x="285750" y="1152525"/>
            <a:ext cx="80645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3" r:id="rId2"/>
    <p:sldLayoutId id="2147483728" r:id="rId3"/>
    <p:sldLayoutId id="2147483722" r:id="rId4"/>
    <p:sldLayoutId id="2147483729" r:id="rId5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ts val="2400"/>
        </a:spcBef>
        <a:spcAft>
          <a:spcPct val="0"/>
        </a:spcAft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723900" indent="-355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&gt;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ts val="1600"/>
        </a:spcBef>
        <a:spcAft>
          <a:spcPct val="0"/>
        </a:spcAft>
        <a:buFont typeface="Arial" charset="0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723900" indent="-3683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&gt;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wm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el 1"/>
          <p:cNvSpPr>
            <a:spLocks noGrp="1" noChangeAspect="1"/>
          </p:cNvSpPr>
          <p:nvPr>
            <p:ph type="ctrTitle"/>
          </p:nvPr>
        </p:nvSpPr>
        <p:spPr>
          <a:xfrm>
            <a:off x="287338" y="2016125"/>
            <a:ext cx="8064500" cy="25193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B1AC"/>
                </a:solidFill>
              </a:rPr>
              <a:t>A History-tracing XML-based Provenance Framework for Workflows</a:t>
            </a:r>
            <a:endParaRPr lang="en-US" smtClean="0"/>
          </a:p>
        </p:txBody>
      </p:sp>
      <p:sp>
        <p:nvSpPr>
          <p:cNvPr id="12290" name="Untertitel 2"/>
          <p:cNvSpPr>
            <a:spLocks noGrp="1"/>
          </p:cNvSpPr>
          <p:nvPr>
            <p:ph type="subTitle" idx="1"/>
          </p:nvPr>
        </p:nvSpPr>
        <p:spPr>
          <a:xfrm>
            <a:off x="287338" y="4608513"/>
            <a:ext cx="6445250" cy="1439862"/>
          </a:xfrm>
        </p:spPr>
        <p:txBody>
          <a:bodyPr/>
          <a:lstStyle/>
          <a:p>
            <a:pPr eaLnBrk="1" hangingPunct="1"/>
            <a:r>
              <a:rPr lang="en-US" sz="1800" smtClean="0"/>
              <a:t>Michael Gerhards*, Adam Belloum**, Frank Berretz*, Volker Sander*, Sascha Skorupa*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11/14/2010</a:t>
            </a:r>
          </a:p>
        </p:txBody>
      </p:sp>
      <p:sp>
        <p:nvSpPr>
          <p:cNvPr id="12291" name="Fußzeilenplatzhalter 3"/>
          <p:cNvSpPr txBox="1">
            <a:spLocks/>
          </p:cNvSpPr>
          <p:nvPr/>
        </p:nvSpPr>
        <p:spPr bwMode="auto">
          <a:xfrm>
            <a:off x="250825" y="6553200"/>
            <a:ext cx="8137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000">
                <a:solidFill>
                  <a:schemeClr val="bg1"/>
                </a:solidFill>
                <a:latin typeface="Verdana" pitchFamily="34" charset="0"/>
              </a:rPr>
              <a:t>  * FH Aachen - University of Applied Sciences (Germany)  *</a:t>
            </a:r>
            <a:r>
              <a:rPr lang="de-DE" sz="1000">
                <a:solidFill>
                  <a:schemeClr val="bg1"/>
                </a:solidFill>
                <a:latin typeface="Verdana" pitchFamily="34" charset="0"/>
              </a:rPr>
              <a:t>* University </a:t>
            </a:r>
            <a:r>
              <a:rPr lang="en-US" sz="1000">
                <a:solidFill>
                  <a:schemeClr val="bg1"/>
                </a:solidFill>
                <a:latin typeface="Verdana" pitchFamily="34" charset="0"/>
              </a:rPr>
              <a:t>of</a:t>
            </a:r>
            <a:r>
              <a:rPr lang="de-DE" sz="1000">
                <a:solidFill>
                  <a:schemeClr val="bg1"/>
                </a:solidFill>
                <a:latin typeface="Verdana" pitchFamily="34" charset="0"/>
              </a:rPr>
              <a:t> Amsterdam (Netherlands)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55776" y="1196553"/>
            <a:ext cx="6120680" cy="532879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&lt;task2&gt;&lt;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&gt;…&lt;/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&gt;&lt;results&gt;…&lt;/results&gt; 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&lt;synchronization&gt; </a:t>
            </a:r>
          </a:p>
          <a:p>
            <a:pPr>
              <a:lnSpc>
                <a:spcPct val="80000"/>
              </a:lnSpc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branch_L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&lt;task_L2&gt;&lt;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&gt;…&lt;/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&gt;&lt;results&gt;…&lt;/results&gt; 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&lt;task_L1&gt;&lt;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&gt;…&lt;/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&gt;&lt;results&gt;…&lt;/results&gt;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&lt;Container&gt;&lt;Signature&gt;Task1&lt;/Signature&gt;&lt;/Container&gt;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&lt;Signature&gt;L1&lt;/Signature&gt;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&lt;/task_L1&gt;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&lt;Signature&gt;L2&lt;/Signature&gt;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&lt;/task_L2&gt; 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&lt;/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branch_L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lnSpc>
                <a:spcPct val="80000"/>
              </a:lnSpc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branch_R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&lt;task_R1&gt;&lt;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&gt;…&lt;/</a:t>
            </a:r>
            <a:r>
              <a:rPr lang="en-US" sz="1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&gt;&lt;results&gt;…&lt;/results&gt;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&lt;Container&gt;&lt;Signature&gt;Task1&lt;/Signature&gt;&lt;/Container&gt; 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&lt;Signature&gt;R1&lt;/Signature&gt;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&lt;/task_R1&gt; 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&lt;/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branch_R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lnSpc>
                <a:spcPct val="80000"/>
              </a:lnSpc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parallel_split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&lt;task1&gt;&lt;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&gt;…&lt;/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&gt;&lt;results&gt;…&lt;/results&gt;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&lt;Signature&gt;Task1&lt;/Signature&gt;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&lt;/task1&gt;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&lt;/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parallel_split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lnSpc>
                <a:spcPct val="80000"/>
              </a:lnSpc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&lt;/synchronization&gt;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&lt;Signature&gt;Task2&lt;/Signature&gt; 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&lt;/task2&gt;</a:t>
            </a:r>
          </a:p>
        </p:txBody>
      </p:sp>
      <p:sp>
        <p:nvSpPr>
          <p:cNvPr id="7" name="Ellipse 6"/>
          <p:cNvSpPr/>
          <p:nvPr/>
        </p:nvSpPr>
        <p:spPr>
          <a:xfrm>
            <a:off x="1406213" y="1268760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Abgerundetes Rechteck 7"/>
          <p:cNvSpPr/>
          <p:nvPr/>
        </p:nvSpPr>
        <p:spPr>
          <a:xfrm>
            <a:off x="1117041" y="1916832"/>
            <a:ext cx="8640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task1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rot="5400000">
            <a:off x="1367929" y="1735102"/>
            <a:ext cx="362320" cy="1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aute 9"/>
          <p:cNvSpPr/>
          <p:nvPr/>
        </p:nvSpPr>
        <p:spPr>
          <a:xfrm>
            <a:off x="1377641" y="2630609"/>
            <a:ext cx="342896" cy="357190"/>
          </a:xfrm>
          <a:prstGeom prst="diamond">
            <a:avLst/>
          </a:prstGeom>
          <a:solidFill>
            <a:schemeClr val="bg1"/>
          </a:solidFill>
          <a:ln>
            <a:solidFill>
              <a:srgbClr val="DE9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rgbClr val="DE9400"/>
                </a:solidFill>
              </a:rPr>
              <a:t>+</a:t>
            </a:r>
            <a:endParaRPr lang="de-DE" sz="1400" b="1" dirty="0">
              <a:solidFill>
                <a:srgbClr val="DE9400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257220" y="3143818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L1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57220" y="3935906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L2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841397" y="3575866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R1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4" name="Raute 13"/>
          <p:cNvSpPr/>
          <p:nvPr/>
        </p:nvSpPr>
        <p:spPr>
          <a:xfrm>
            <a:off x="1377641" y="4365104"/>
            <a:ext cx="342896" cy="357190"/>
          </a:xfrm>
          <a:prstGeom prst="diamond">
            <a:avLst/>
          </a:prstGeom>
          <a:solidFill>
            <a:schemeClr val="bg1"/>
          </a:solidFill>
          <a:ln>
            <a:solidFill>
              <a:srgbClr val="DE9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rgbClr val="DE9400"/>
                </a:solidFill>
              </a:rPr>
              <a:t>-</a:t>
            </a:r>
            <a:endParaRPr lang="de-DE" sz="1400" b="1" dirty="0">
              <a:solidFill>
                <a:srgbClr val="DE9400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1406213" y="6029325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cxnSp>
        <p:nvCxnSpPr>
          <p:cNvPr id="17" name="Gerade Verbindung mit Pfeil 16"/>
          <p:cNvCxnSpPr/>
          <p:nvPr/>
        </p:nvCxnSpPr>
        <p:spPr>
          <a:xfrm rot="5400000">
            <a:off x="1442804" y="2523611"/>
            <a:ext cx="212571" cy="1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rot="5400000">
            <a:off x="1365636" y="4903610"/>
            <a:ext cx="366906" cy="4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 rot="16200000" flipH="1">
            <a:off x="1329630" y="5806545"/>
            <a:ext cx="438919" cy="66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bgerundetes Rechteck 25"/>
          <p:cNvSpPr/>
          <p:nvPr/>
        </p:nvSpPr>
        <p:spPr>
          <a:xfrm>
            <a:off x="1119891" y="5089200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task2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5" name="Titel 1"/>
          <p:cNvSpPr>
            <a:spLocks noGrp="1"/>
          </p:cNvSpPr>
          <p:nvPr>
            <p:ph type="title"/>
          </p:nvPr>
        </p:nvSpPr>
        <p:spPr bwMode="auto">
          <a:xfrm>
            <a:off x="1714500" y="287338"/>
            <a:ext cx="6637338" cy="720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Parallel Split and Synchronization</a:t>
            </a:r>
          </a:p>
        </p:txBody>
      </p:sp>
      <p:cxnSp>
        <p:nvCxnSpPr>
          <p:cNvPr id="27" name="Gerade Verbindung 26"/>
          <p:cNvCxnSpPr/>
          <p:nvPr/>
        </p:nvCxnSpPr>
        <p:spPr>
          <a:xfrm rot="16200000" flipH="1">
            <a:off x="3275855" y="2492895"/>
            <a:ext cx="576064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rot="16200000" flipH="1">
            <a:off x="2771801" y="2564904"/>
            <a:ext cx="1152129" cy="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rot="16200000" flipH="1">
            <a:off x="2987823" y="4149079"/>
            <a:ext cx="720084" cy="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rot="16200000" flipH="1">
            <a:off x="3095835" y="5337211"/>
            <a:ext cx="504060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rot="16200000" flipH="1">
            <a:off x="179511" y="3789042"/>
            <a:ext cx="5256586" cy="7200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Form 29"/>
          <p:cNvCxnSpPr>
            <a:stCxn id="10" idx="1"/>
            <a:endCxn id="11" idx="0"/>
          </p:cNvCxnSpPr>
          <p:nvPr/>
        </p:nvCxnSpPr>
        <p:spPr>
          <a:xfrm rot="10800000" flipV="1">
            <a:off x="686419" y="2809204"/>
            <a:ext cx="691223" cy="33461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Form 33"/>
          <p:cNvCxnSpPr>
            <a:stCxn id="10" idx="3"/>
            <a:endCxn id="13" idx="0"/>
          </p:cNvCxnSpPr>
          <p:nvPr/>
        </p:nvCxnSpPr>
        <p:spPr>
          <a:xfrm>
            <a:off x="1720537" y="2809204"/>
            <a:ext cx="550058" cy="76666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Form 37"/>
          <p:cNvCxnSpPr>
            <a:stCxn id="12" idx="2"/>
            <a:endCxn id="14" idx="1"/>
          </p:cNvCxnSpPr>
          <p:nvPr/>
        </p:nvCxnSpPr>
        <p:spPr>
          <a:xfrm rot="16200000" flipH="1">
            <a:off x="978736" y="4144793"/>
            <a:ext cx="106587" cy="69122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Form 39"/>
          <p:cNvCxnSpPr>
            <a:stCxn id="13" idx="2"/>
            <a:endCxn id="14" idx="3"/>
          </p:cNvCxnSpPr>
          <p:nvPr/>
        </p:nvCxnSpPr>
        <p:spPr>
          <a:xfrm rot="5400000">
            <a:off x="1762253" y="4035356"/>
            <a:ext cx="466627" cy="55005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>
            <a:stCxn id="11" idx="2"/>
            <a:endCxn id="12" idx="0"/>
          </p:cNvCxnSpPr>
          <p:nvPr/>
        </p:nvCxnSpPr>
        <p:spPr>
          <a:xfrm rot="5400000">
            <a:off x="540977" y="3790465"/>
            <a:ext cx="29088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500" fill="hold"/>
                                        <p:tgtEl>
                                          <p:spTgt spid="7475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500" fill="hold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9" dur="500" fill="hold"/>
                                        <p:tgtEl>
                                          <p:spTgt spid="747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E9400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1" dur="500" fill="hold"/>
                                        <p:tgtEl>
                                          <p:spTgt spid="747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3" dur="500" fill="hold"/>
                                        <p:tgtEl>
                                          <p:spTgt spid="7475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E9400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5" dur="500" fill="hold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7" dur="500" fill="hold"/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3" dur="5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5" dur="500" fill="hold"/>
                                        <p:tgtEl>
                                          <p:spTgt spid="747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E9400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1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3" dur="500" fill="hold"/>
                                        <p:tgtEl>
                                          <p:spTgt spid="7475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el 4"/>
          <p:cNvSpPr>
            <a:spLocks noGrp="1"/>
          </p:cNvSpPr>
          <p:nvPr>
            <p:ph type="title"/>
          </p:nvPr>
        </p:nvSpPr>
        <p:spPr>
          <a:xfrm>
            <a:off x="287338" y="287338"/>
            <a:ext cx="8064500" cy="720725"/>
          </a:xfrm>
        </p:spPr>
        <p:txBody>
          <a:bodyPr/>
          <a:lstStyle/>
          <a:p>
            <a:pPr eaLnBrk="1" hangingPunct="1"/>
            <a:r>
              <a:rPr lang="en-US" smtClean="0"/>
              <a:t>Provenance Framework</a:t>
            </a:r>
            <a:br>
              <a:rPr lang="en-US" smtClean="0"/>
            </a:br>
            <a:endParaRPr lang="en-US" smtClean="0"/>
          </a:p>
        </p:txBody>
      </p:sp>
      <p:sp>
        <p:nvSpPr>
          <p:cNvPr id="41986" name="Inhaltsplatzhalter 3"/>
          <p:cNvSpPr>
            <a:spLocks noGrp="1"/>
          </p:cNvSpPr>
          <p:nvPr>
            <p:ph idx="1"/>
          </p:nvPr>
        </p:nvSpPr>
        <p:spPr>
          <a:xfrm>
            <a:off x="287338" y="1295400"/>
            <a:ext cx="8064500" cy="5040313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1714500" y="287338"/>
            <a:ext cx="6637338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Independent Libraries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43608" y="4581128"/>
            <a:ext cx="7056784" cy="1688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 b="1" dirty="0"/>
          </a:p>
        </p:txBody>
      </p:sp>
      <p:sp>
        <p:nvSpPr>
          <p:cNvPr id="8" name="Rectangle 80"/>
          <p:cNvSpPr>
            <a:spLocks noChangeArrowheads="1"/>
          </p:cNvSpPr>
          <p:nvPr/>
        </p:nvSpPr>
        <p:spPr bwMode="auto">
          <a:xfrm>
            <a:off x="1115616" y="4679776"/>
            <a:ext cx="2376000" cy="8374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n-US" sz="1600" b="1" dirty="0"/>
              <a:t>schema library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2120" y="4679776"/>
            <a:ext cx="2376264" cy="8374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n-US" sz="1600" b="1" dirty="0" smtClean="0"/>
              <a:t>document </a:t>
            </a:r>
            <a:r>
              <a:rPr lang="en-US" sz="1600" b="1" dirty="0"/>
              <a:t>library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971600" y="1268760"/>
            <a:ext cx="7200800" cy="1080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043608" y="1319808"/>
            <a:ext cx="2160240" cy="381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workflow template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5652120" y="1772816"/>
            <a:ext cx="1010816" cy="4732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/>
              <a:t>workflow</a:t>
            </a:r>
          </a:p>
          <a:p>
            <a:pPr algn="ctr">
              <a:defRPr/>
            </a:pPr>
            <a:r>
              <a:rPr lang="en-US" sz="1600" b="1" dirty="0"/>
              <a:t>instance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020272" y="1772816"/>
            <a:ext cx="1022648" cy="5006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/>
              <a:t>workflow</a:t>
            </a:r>
          </a:p>
          <a:p>
            <a:pPr algn="ctr">
              <a:defRPr/>
            </a:pPr>
            <a:r>
              <a:rPr lang="en-US" sz="1600" b="1" dirty="0"/>
              <a:t>instance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652120" y="5781600"/>
            <a:ext cx="1152128" cy="455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provenance</a:t>
            </a:r>
          </a:p>
          <a:p>
            <a:pPr algn="ctr"/>
            <a:r>
              <a:rPr lang="en-US" sz="1200" dirty="0" smtClean="0"/>
              <a:t>I-ID = a.xml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1115616" y="5781600"/>
            <a:ext cx="2376264" cy="455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provenance schema</a:t>
            </a:r>
          </a:p>
          <a:p>
            <a:pPr algn="ctr"/>
            <a:r>
              <a:rPr lang="en-US" sz="1200" dirty="0" smtClean="0"/>
              <a:t>WF-TID = 1.xsd</a:t>
            </a: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6228184" y="5445224"/>
            <a:ext cx="0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2339752" y="541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 rot="10800000" flipV="1">
            <a:off x="3491880" y="6021288"/>
            <a:ext cx="216024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3995936" y="568315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instance of</a:t>
            </a:r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2289448" y="5467127"/>
            <a:ext cx="914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create</a:t>
            </a:r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>
            <a:off x="6156176" y="1484784"/>
            <a:ext cx="0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38"/>
          <p:cNvSpPr>
            <a:spLocks noChangeShapeType="1"/>
          </p:cNvSpPr>
          <p:nvPr/>
        </p:nvSpPr>
        <p:spPr bwMode="auto">
          <a:xfrm>
            <a:off x="7524328" y="1484784"/>
            <a:ext cx="0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Text Box 39"/>
          <p:cNvSpPr txBox="1">
            <a:spLocks noChangeArrowheads="1"/>
          </p:cNvSpPr>
          <p:nvPr/>
        </p:nvSpPr>
        <p:spPr bwMode="auto">
          <a:xfrm>
            <a:off x="5385792" y="1434678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create</a:t>
            </a:r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6753944" y="1434678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create</a:t>
            </a:r>
          </a:p>
        </p:txBody>
      </p:sp>
      <p:sp>
        <p:nvSpPr>
          <p:cNvPr id="54" name="Text Box 79"/>
          <p:cNvSpPr txBox="1">
            <a:spLocks noChangeArrowheads="1"/>
          </p:cNvSpPr>
          <p:nvPr/>
        </p:nvSpPr>
        <p:spPr bwMode="auto">
          <a:xfrm>
            <a:off x="6368752" y="5445224"/>
            <a:ext cx="1371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update</a:t>
            </a:r>
          </a:p>
        </p:txBody>
      </p:sp>
      <p:sp>
        <p:nvSpPr>
          <p:cNvPr id="55" name="Rectangle 81"/>
          <p:cNvSpPr>
            <a:spLocks noChangeAspect="1" noChangeArrowheads="1"/>
          </p:cNvSpPr>
          <p:nvPr/>
        </p:nvSpPr>
        <p:spPr bwMode="auto">
          <a:xfrm>
            <a:off x="1835696" y="5013176"/>
            <a:ext cx="929410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instance</a:t>
            </a:r>
          </a:p>
        </p:txBody>
      </p:sp>
      <p:sp>
        <p:nvSpPr>
          <p:cNvPr id="62" name="Text Box 11"/>
          <p:cNvSpPr txBox="1">
            <a:spLocks noChangeArrowheads="1"/>
          </p:cNvSpPr>
          <p:nvPr/>
        </p:nvSpPr>
        <p:spPr bwMode="auto">
          <a:xfrm>
            <a:off x="3419872" y="16288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/>
              <a:t>WfMS I</a:t>
            </a:r>
          </a:p>
        </p:txBody>
      </p:sp>
      <p:sp>
        <p:nvSpPr>
          <p:cNvPr id="64" name="Line 20"/>
          <p:cNvSpPr>
            <a:spLocks noChangeShapeType="1"/>
          </p:cNvSpPr>
          <p:nvPr/>
        </p:nvSpPr>
        <p:spPr bwMode="auto">
          <a:xfrm>
            <a:off x="7452320" y="5445224"/>
            <a:ext cx="0" cy="3459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" name="Line 41"/>
          <p:cNvSpPr>
            <a:spLocks noChangeShapeType="1"/>
          </p:cNvSpPr>
          <p:nvPr/>
        </p:nvSpPr>
        <p:spPr bwMode="auto">
          <a:xfrm flipV="1">
            <a:off x="3203848" y="1484784"/>
            <a:ext cx="43204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" name="Rectangle 81"/>
          <p:cNvSpPr>
            <a:spLocks noChangeAspect="1" noChangeArrowheads="1"/>
          </p:cNvSpPr>
          <p:nvPr/>
        </p:nvSpPr>
        <p:spPr bwMode="auto">
          <a:xfrm>
            <a:off x="6948264" y="5013176"/>
            <a:ext cx="929410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instance</a:t>
            </a:r>
          </a:p>
        </p:txBody>
      </p:sp>
      <p:sp>
        <p:nvSpPr>
          <p:cNvPr id="70" name="Rectangle 81"/>
          <p:cNvSpPr>
            <a:spLocks noChangeAspect="1" noChangeArrowheads="1"/>
          </p:cNvSpPr>
          <p:nvPr/>
        </p:nvSpPr>
        <p:spPr bwMode="auto">
          <a:xfrm>
            <a:off x="5796136" y="5013176"/>
            <a:ext cx="929410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instance</a:t>
            </a:r>
          </a:p>
        </p:txBody>
      </p:sp>
      <p:sp>
        <p:nvSpPr>
          <p:cNvPr id="71" name="Rectangle 9"/>
          <p:cNvSpPr>
            <a:spLocks noChangeArrowheads="1"/>
          </p:cNvSpPr>
          <p:nvPr/>
        </p:nvSpPr>
        <p:spPr bwMode="auto">
          <a:xfrm>
            <a:off x="6876256" y="5781600"/>
            <a:ext cx="1152128" cy="455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provenance</a:t>
            </a:r>
          </a:p>
          <a:p>
            <a:pPr algn="ctr"/>
            <a:r>
              <a:rPr lang="en-US" sz="1200" dirty="0" smtClean="0"/>
              <a:t>I-ID = b.xml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1714500" y="287338"/>
            <a:ext cx="6637338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Communication</a:t>
            </a: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2051720" y="4005064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 dirty="0" err="1" smtClean="0">
                <a:solidFill>
                  <a:srgbClr val="FF0000"/>
                </a:solidFill>
              </a:rPr>
              <a:t>Unknown</a:t>
            </a:r>
            <a:r>
              <a:rPr lang="de-DE" sz="1200" b="1" dirty="0" smtClean="0">
                <a:solidFill>
                  <a:srgbClr val="FF0000"/>
                </a:solidFill>
              </a:rPr>
              <a:t> </a:t>
            </a:r>
            <a:r>
              <a:rPr lang="de-DE" sz="1200" b="1" dirty="0" err="1" smtClean="0">
                <a:solidFill>
                  <a:srgbClr val="FF0000"/>
                </a:solidFill>
              </a:rPr>
              <a:t>template</a:t>
            </a:r>
            <a:r>
              <a:rPr lang="de-DE" sz="1200" b="1" dirty="0" smtClean="0">
                <a:solidFill>
                  <a:srgbClr val="FF0000"/>
                </a:solidFill>
              </a:rPr>
              <a:t/>
            </a:r>
            <a:br>
              <a:rPr lang="de-DE" sz="1200" b="1" dirty="0" smtClean="0">
                <a:solidFill>
                  <a:srgbClr val="FF0000"/>
                </a:solidFill>
              </a:rPr>
            </a:br>
            <a:r>
              <a:rPr lang="de-DE" sz="1200" b="1" dirty="0" err="1" smtClean="0">
                <a:solidFill>
                  <a:srgbClr val="FF0000"/>
                </a:solidFill>
              </a:rPr>
              <a:t>processing</a:t>
            </a:r>
            <a:r>
              <a:rPr lang="de-DE" sz="1200" b="1" dirty="0" smtClean="0">
                <a:solidFill>
                  <a:srgbClr val="FF0000"/>
                </a:solidFill>
              </a:rPr>
              <a:t> </a:t>
            </a:r>
            <a:r>
              <a:rPr lang="de-DE" sz="1200" b="1" dirty="0" err="1" smtClean="0">
                <a:solidFill>
                  <a:srgbClr val="FF0000"/>
                </a:solidFill>
              </a:rPr>
              <a:t>language</a:t>
            </a:r>
            <a:endParaRPr lang="de-DE" sz="1200" b="1" dirty="0">
              <a:solidFill>
                <a:srgbClr val="FF0000"/>
              </a:solidFill>
            </a:endParaRP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3989040" y="2348880"/>
            <a:ext cx="274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 dirty="0" err="1" smtClean="0">
                <a:solidFill>
                  <a:schemeClr val="accent6"/>
                </a:solidFill>
              </a:rPr>
              <a:t>Missing</a:t>
            </a:r>
            <a:r>
              <a:rPr lang="de-DE" sz="1200" b="1" dirty="0" smtClean="0">
                <a:solidFill>
                  <a:schemeClr val="accent6"/>
                </a:solidFill>
              </a:rPr>
              <a:t> </a:t>
            </a:r>
            <a:r>
              <a:rPr lang="de-DE" sz="1200" b="1" dirty="0" err="1" smtClean="0">
                <a:solidFill>
                  <a:schemeClr val="accent6"/>
                </a:solidFill>
              </a:rPr>
              <a:t>function</a:t>
            </a:r>
            <a:r>
              <a:rPr lang="de-DE" sz="1200" b="1" dirty="0" smtClean="0">
                <a:solidFill>
                  <a:schemeClr val="accent6"/>
                </a:solidFill>
              </a:rPr>
              <a:t/>
            </a:r>
            <a:br>
              <a:rPr lang="de-DE" sz="1200" b="1" dirty="0" smtClean="0">
                <a:solidFill>
                  <a:schemeClr val="accent6"/>
                </a:solidFill>
              </a:rPr>
            </a:br>
            <a:r>
              <a:rPr lang="de-DE" sz="1200" b="1" dirty="0" err="1" smtClean="0">
                <a:solidFill>
                  <a:schemeClr val="accent6"/>
                </a:solidFill>
              </a:rPr>
              <a:t>calls</a:t>
            </a:r>
            <a:endParaRPr lang="de-DE" sz="1200" b="1" dirty="0">
              <a:solidFill>
                <a:schemeClr val="accent6"/>
              </a:solidFill>
            </a:endParaRP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4427984" y="4005064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1200" b="1" dirty="0" smtClean="0">
                <a:solidFill>
                  <a:schemeClr val="accent6"/>
                </a:solidFill>
              </a:rPr>
              <a:t>Different </a:t>
            </a:r>
            <a:r>
              <a:rPr lang="de-DE" sz="1200" b="1" dirty="0" err="1" smtClean="0">
                <a:solidFill>
                  <a:schemeClr val="accent6"/>
                </a:solidFill>
              </a:rPr>
              <a:t>programming</a:t>
            </a:r>
            <a:r>
              <a:rPr lang="de-DE" sz="1200" b="1" dirty="0" smtClean="0">
                <a:solidFill>
                  <a:schemeClr val="accent6"/>
                </a:solidFill>
              </a:rPr>
              <a:t> </a:t>
            </a:r>
            <a:r>
              <a:rPr lang="de-DE" sz="1200" b="1" dirty="0" err="1" smtClean="0">
                <a:solidFill>
                  <a:schemeClr val="accent6"/>
                </a:solidFill>
              </a:rPr>
              <a:t>languages</a:t>
            </a:r>
            <a:endParaRPr lang="de-DE" sz="1200" b="1" dirty="0">
              <a:solidFill>
                <a:schemeClr val="accent6"/>
              </a:solidFill>
            </a:endParaRP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1043608" y="4581128"/>
            <a:ext cx="7056784" cy="1688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 b="1" dirty="0"/>
          </a:p>
        </p:txBody>
      </p:sp>
      <p:sp>
        <p:nvSpPr>
          <p:cNvPr id="47" name="Rectangle 80"/>
          <p:cNvSpPr>
            <a:spLocks noChangeArrowheads="1"/>
          </p:cNvSpPr>
          <p:nvPr/>
        </p:nvSpPr>
        <p:spPr bwMode="auto">
          <a:xfrm>
            <a:off x="1115616" y="4679776"/>
            <a:ext cx="2376000" cy="8374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n-US" sz="1600" b="1" dirty="0"/>
              <a:t>schema library</a:t>
            </a:r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5652120" y="4679776"/>
            <a:ext cx="2376264" cy="8374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n-US" sz="1600" b="1" dirty="0" smtClean="0"/>
              <a:t>document </a:t>
            </a:r>
            <a:r>
              <a:rPr lang="en-US" sz="1600" b="1" dirty="0"/>
              <a:t>library</a:t>
            </a: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971600" y="1268760"/>
            <a:ext cx="7200800" cy="1080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043608" y="1319808"/>
            <a:ext cx="2160240" cy="381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workflow template</a:t>
            </a: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5652120" y="1772816"/>
            <a:ext cx="1010816" cy="4732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/>
              <a:t>workflow</a:t>
            </a:r>
          </a:p>
          <a:p>
            <a:pPr algn="ctr">
              <a:defRPr/>
            </a:pPr>
            <a:r>
              <a:rPr lang="en-US" sz="1600" b="1" dirty="0"/>
              <a:t>instance</a:t>
            </a:r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7020272" y="1772816"/>
            <a:ext cx="1022648" cy="5006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/>
              <a:t>workflow</a:t>
            </a:r>
          </a:p>
          <a:p>
            <a:pPr algn="ctr">
              <a:defRPr/>
            </a:pPr>
            <a:r>
              <a:rPr lang="en-US" sz="1600" b="1" dirty="0"/>
              <a:t>instance</a:t>
            </a:r>
          </a:p>
        </p:txBody>
      </p:sp>
      <p:sp>
        <p:nvSpPr>
          <p:cNvPr id="53" name="Rectangle 9"/>
          <p:cNvSpPr>
            <a:spLocks noChangeArrowheads="1"/>
          </p:cNvSpPr>
          <p:nvPr/>
        </p:nvSpPr>
        <p:spPr bwMode="auto">
          <a:xfrm>
            <a:off x="5652120" y="5781600"/>
            <a:ext cx="1152128" cy="455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provenance</a:t>
            </a:r>
          </a:p>
          <a:p>
            <a:pPr algn="ctr"/>
            <a:r>
              <a:rPr lang="en-US" sz="1200" dirty="0" smtClean="0"/>
              <a:t>I-ID = a.xml</a:t>
            </a:r>
          </a:p>
        </p:txBody>
      </p:sp>
      <p:sp>
        <p:nvSpPr>
          <p:cNvPr id="56" name="Rectangle 15"/>
          <p:cNvSpPr>
            <a:spLocks noChangeArrowheads="1"/>
          </p:cNvSpPr>
          <p:nvPr/>
        </p:nvSpPr>
        <p:spPr bwMode="auto">
          <a:xfrm>
            <a:off x="1115616" y="5781600"/>
            <a:ext cx="2376264" cy="455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provenance schema</a:t>
            </a:r>
          </a:p>
          <a:p>
            <a:pPr algn="ctr"/>
            <a:r>
              <a:rPr lang="en-US" sz="1200" dirty="0" smtClean="0"/>
              <a:t>WF-TID = 1.xsd</a:t>
            </a:r>
          </a:p>
        </p:txBody>
      </p:sp>
      <p:sp>
        <p:nvSpPr>
          <p:cNvPr id="57" name="Line 21"/>
          <p:cNvSpPr>
            <a:spLocks noChangeShapeType="1"/>
          </p:cNvSpPr>
          <p:nvPr/>
        </p:nvSpPr>
        <p:spPr bwMode="auto">
          <a:xfrm>
            <a:off x="6228184" y="5445224"/>
            <a:ext cx="0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Line 22"/>
          <p:cNvSpPr>
            <a:spLocks noChangeShapeType="1"/>
          </p:cNvSpPr>
          <p:nvPr/>
        </p:nvSpPr>
        <p:spPr bwMode="auto">
          <a:xfrm>
            <a:off x="2339752" y="541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" name="Line 23"/>
          <p:cNvSpPr>
            <a:spLocks noChangeShapeType="1"/>
          </p:cNvSpPr>
          <p:nvPr/>
        </p:nvSpPr>
        <p:spPr bwMode="auto">
          <a:xfrm rot="10800000" flipV="1">
            <a:off x="3491880" y="6021288"/>
            <a:ext cx="216024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Text Box 29"/>
          <p:cNvSpPr txBox="1">
            <a:spLocks noChangeArrowheads="1"/>
          </p:cNvSpPr>
          <p:nvPr/>
        </p:nvSpPr>
        <p:spPr bwMode="auto">
          <a:xfrm>
            <a:off x="3995936" y="568315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instance of</a:t>
            </a:r>
          </a:p>
        </p:txBody>
      </p:sp>
      <p:sp>
        <p:nvSpPr>
          <p:cNvPr id="61" name="Text Box 30"/>
          <p:cNvSpPr txBox="1">
            <a:spLocks noChangeArrowheads="1"/>
          </p:cNvSpPr>
          <p:nvPr/>
        </p:nvSpPr>
        <p:spPr bwMode="auto">
          <a:xfrm>
            <a:off x="2289448" y="5467127"/>
            <a:ext cx="914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create</a:t>
            </a:r>
          </a:p>
        </p:txBody>
      </p:sp>
      <p:sp>
        <p:nvSpPr>
          <p:cNvPr id="63" name="Line 37"/>
          <p:cNvSpPr>
            <a:spLocks noChangeShapeType="1"/>
          </p:cNvSpPr>
          <p:nvPr/>
        </p:nvSpPr>
        <p:spPr bwMode="auto">
          <a:xfrm>
            <a:off x="6156176" y="1484784"/>
            <a:ext cx="0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" name="Line 38"/>
          <p:cNvSpPr>
            <a:spLocks noChangeShapeType="1"/>
          </p:cNvSpPr>
          <p:nvPr/>
        </p:nvSpPr>
        <p:spPr bwMode="auto">
          <a:xfrm>
            <a:off x="7524328" y="1484784"/>
            <a:ext cx="0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" name="Text Box 39"/>
          <p:cNvSpPr txBox="1">
            <a:spLocks noChangeArrowheads="1"/>
          </p:cNvSpPr>
          <p:nvPr/>
        </p:nvSpPr>
        <p:spPr bwMode="auto">
          <a:xfrm>
            <a:off x="5385792" y="1434678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create</a:t>
            </a:r>
          </a:p>
        </p:txBody>
      </p:sp>
      <p:sp>
        <p:nvSpPr>
          <p:cNvPr id="68" name="Text Box 40"/>
          <p:cNvSpPr txBox="1">
            <a:spLocks noChangeArrowheads="1"/>
          </p:cNvSpPr>
          <p:nvPr/>
        </p:nvSpPr>
        <p:spPr bwMode="auto">
          <a:xfrm>
            <a:off x="6753944" y="1434678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create</a:t>
            </a:r>
          </a:p>
        </p:txBody>
      </p:sp>
      <p:sp>
        <p:nvSpPr>
          <p:cNvPr id="73" name="Text Box 79"/>
          <p:cNvSpPr txBox="1">
            <a:spLocks noChangeArrowheads="1"/>
          </p:cNvSpPr>
          <p:nvPr/>
        </p:nvSpPr>
        <p:spPr bwMode="auto">
          <a:xfrm>
            <a:off x="6368752" y="5445224"/>
            <a:ext cx="1371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update</a:t>
            </a:r>
          </a:p>
        </p:txBody>
      </p:sp>
      <p:sp>
        <p:nvSpPr>
          <p:cNvPr id="74" name="Rectangle 81"/>
          <p:cNvSpPr>
            <a:spLocks noChangeAspect="1" noChangeArrowheads="1"/>
          </p:cNvSpPr>
          <p:nvPr/>
        </p:nvSpPr>
        <p:spPr bwMode="auto">
          <a:xfrm>
            <a:off x="1835696" y="5013176"/>
            <a:ext cx="929410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instance</a:t>
            </a:r>
          </a:p>
        </p:txBody>
      </p:sp>
      <p:sp>
        <p:nvSpPr>
          <p:cNvPr id="75" name="Text Box 11"/>
          <p:cNvSpPr txBox="1">
            <a:spLocks noChangeArrowheads="1"/>
          </p:cNvSpPr>
          <p:nvPr/>
        </p:nvSpPr>
        <p:spPr bwMode="auto">
          <a:xfrm>
            <a:off x="3419872" y="16288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/>
              <a:t>WfMS I</a:t>
            </a:r>
          </a:p>
        </p:txBody>
      </p:sp>
      <p:sp>
        <p:nvSpPr>
          <p:cNvPr id="76" name="Line 20"/>
          <p:cNvSpPr>
            <a:spLocks noChangeShapeType="1"/>
          </p:cNvSpPr>
          <p:nvPr/>
        </p:nvSpPr>
        <p:spPr bwMode="auto">
          <a:xfrm>
            <a:off x="7452320" y="5445224"/>
            <a:ext cx="0" cy="3459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" name="Line 41"/>
          <p:cNvSpPr>
            <a:spLocks noChangeShapeType="1"/>
          </p:cNvSpPr>
          <p:nvPr/>
        </p:nvSpPr>
        <p:spPr bwMode="auto">
          <a:xfrm flipV="1">
            <a:off x="3203848" y="1484784"/>
            <a:ext cx="43204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" name="Rectangle 81"/>
          <p:cNvSpPr>
            <a:spLocks noChangeAspect="1" noChangeArrowheads="1"/>
          </p:cNvSpPr>
          <p:nvPr/>
        </p:nvSpPr>
        <p:spPr bwMode="auto">
          <a:xfrm>
            <a:off x="6948264" y="5013176"/>
            <a:ext cx="929410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instance</a:t>
            </a:r>
          </a:p>
        </p:txBody>
      </p:sp>
      <p:sp>
        <p:nvSpPr>
          <p:cNvPr id="79" name="Rectangle 81"/>
          <p:cNvSpPr>
            <a:spLocks noChangeAspect="1" noChangeArrowheads="1"/>
          </p:cNvSpPr>
          <p:nvPr/>
        </p:nvSpPr>
        <p:spPr bwMode="auto">
          <a:xfrm>
            <a:off x="5796136" y="5013176"/>
            <a:ext cx="929410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instance</a:t>
            </a:r>
          </a:p>
        </p:txBody>
      </p:sp>
      <p:sp>
        <p:nvSpPr>
          <p:cNvPr id="80" name="Rectangle 9"/>
          <p:cNvSpPr>
            <a:spLocks noChangeArrowheads="1"/>
          </p:cNvSpPr>
          <p:nvPr/>
        </p:nvSpPr>
        <p:spPr bwMode="auto">
          <a:xfrm>
            <a:off x="6876256" y="5781600"/>
            <a:ext cx="1152128" cy="455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provenance</a:t>
            </a:r>
          </a:p>
          <a:p>
            <a:pPr algn="ctr"/>
            <a:r>
              <a:rPr lang="en-US" sz="1200" dirty="0" smtClean="0"/>
              <a:t>I-ID = b.xml</a:t>
            </a:r>
          </a:p>
        </p:txBody>
      </p:sp>
      <p:cxnSp>
        <p:nvCxnSpPr>
          <p:cNvPr id="39" name="Gerade Verbindung mit Pfeil 38"/>
          <p:cNvCxnSpPr/>
          <p:nvPr/>
        </p:nvCxnSpPr>
        <p:spPr>
          <a:xfrm rot="5400000">
            <a:off x="4843544" y="3628536"/>
            <a:ext cx="2767136" cy="2144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 rot="5400000">
            <a:off x="5995672" y="3628536"/>
            <a:ext cx="2767136" cy="2144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 rot="5400000">
            <a:off x="539553" y="3356992"/>
            <a:ext cx="3312368" cy="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1714500" y="287338"/>
            <a:ext cx="6637338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Template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 Registration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71600" y="3536776"/>
            <a:ext cx="7200800" cy="27725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43608" y="4581128"/>
            <a:ext cx="7056784" cy="1688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 b="1" dirty="0"/>
          </a:p>
        </p:txBody>
      </p:sp>
      <p:sp>
        <p:nvSpPr>
          <p:cNvPr id="8" name="Rectangle 80"/>
          <p:cNvSpPr>
            <a:spLocks noChangeArrowheads="1"/>
          </p:cNvSpPr>
          <p:nvPr/>
        </p:nvSpPr>
        <p:spPr bwMode="auto">
          <a:xfrm>
            <a:off x="1115616" y="4679776"/>
            <a:ext cx="2376000" cy="8374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n-US" sz="1600" b="1" dirty="0"/>
              <a:t>schema library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2120" y="4679776"/>
            <a:ext cx="2376264" cy="8374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n-US" sz="1600" b="1" dirty="0" smtClean="0"/>
              <a:t>document </a:t>
            </a:r>
            <a:r>
              <a:rPr lang="en-US" sz="1600" b="1" dirty="0"/>
              <a:t>library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971600" y="1268760"/>
            <a:ext cx="7200800" cy="1080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043608" y="1319808"/>
            <a:ext cx="2160240" cy="381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workflow template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1115616" y="5781600"/>
            <a:ext cx="2376264" cy="455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provenance schema</a:t>
            </a:r>
          </a:p>
          <a:p>
            <a:pPr algn="ctr"/>
            <a:r>
              <a:rPr lang="en-US" sz="1200" dirty="0" smtClean="0"/>
              <a:t>WFT-ID = 1.xsd</a:t>
            </a: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2339752" y="541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2289448" y="5467127"/>
            <a:ext cx="914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create</a:t>
            </a:r>
          </a:p>
        </p:txBody>
      </p:sp>
      <p:sp>
        <p:nvSpPr>
          <p:cNvPr id="29" name="Text Box 35"/>
          <p:cNvSpPr txBox="1">
            <a:spLocks noChangeArrowheads="1"/>
          </p:cNvSpPr>
          <p:nvPr/>
        </p:nvSpPr>
        <p:spPr bwMode="auto">
          <a:xfrm>
            <a:off x="3429000" y="3608189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/>
              <a:t>Web Server</a:t>
            </a:r>
          </a:p>
        </p:txBody>
      </p:sp>
      <p:sp>
        <p:nvSpPr>
          <p:cNvPr id="35" name="Line 41"/>
          <p:cNvSpPr>
            <a:spLocks noChangeShapeType="1"/>
          </p:cNvSpPr>
          <p:nvPr/>
        </p:nvSpPr>
        <p:spPr bwMode="auto">
          <a:xfrm>
            <a:off x="2123728" y="1700808"/>
            <a:ext cx="0" cy="15841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Text Box 42"/>
          <p:cNvSpPr txBox="1">
            <a:spLocks noChangeArrowheads="1"/>
          </p:cNvSpPr>
          <p:nvPr/>
        </p:nvSpPr>
        <p:spPr bwMode="auto">
          <a:xfrm>
            <a:off x="827584" y="2484760"/>
            <a:ext cx="12870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 b="1" dirty="0"/>
              <a:t>input file</a:t>
            </a:r>
            <a:br>
              <a:rPr lang="en-US" sz="1600" b="1" dirty="0"/>
            </a:br>
            <a:r>
              <a:rPr lang="en-US" sz="1600" b="1" dirty="0" smtClean="0"/>
              <a:t>WFT-ID </a:t>
            </a:r>
            <a:r>
              <a:rPr lang="en-US" sz="1600" b="1" dirty="0"/>
              <a:t>= 1</a:t>
            </a:r>
          </a:p>
        </p:txBody>
      </p:sp>
      <p:sp>
        <p:nvSpPr>
          <p:cNvPr id="41" name="Rectangle 53"/>
          <p:cNvSpPr>
            <a:spLocks noChangeArrowheads="1"/>
          </p:cNvSpPr>
          <p:nvPr/>
        </p:nvSpPr>
        <p:spPr bwMode="auto">
          <a:xfrm>
            <a:off x="1029072" y="3284984"/>
            <a:ext cx="2246784" cy="262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template </a:t>
            </a:r>
            <a:r>
              <a:rPr lang="en-US" sz="1600" b="1" dirty="0" smtClean="0"/>
              <a:t>endpoint</a:t>
            </a:r>
            <a:endParaRPr lang="en-US" sz="1600" b="1" dirty="0"/>
          </a:p>
        </p:txBody>
      </p:sp>
      <p:sp>
        <p:nvSpPr>
          <p:cNvPr id="55" name="Rectangle 81"/>
          <p:cNvSpPr>
            <a:spLocks noChangeAspect="1" noChangeArrowheads="1"/>
          </p:cNvSpPr>
          <p:nvPr/>
        </p:nvSpPr>
        <p:spPr bwMode="auto">
          <a:xfrm>
            <a:off x="1835696" y="5013176"/>
            <a:ext cx="929410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instance</a:t>
            </a:r>
          </a:p>
        </p:txBody>
      </p:sp>
      <p:sp>
        <p:nvSpPr>
          <p:cNvPr id="57" name="Rectangle 12"/>
          <p:cNvSpPr>
            <a:spLocks noChangeArrowheads="1"/>
          </p:cNvSpPr>
          <p:nvPr/>
        </p:nvSpPr>
        <p:spPr bwMode="auto">
          <a:xfrm>
            <a:off x="1043608" y="3645024"/>
            <a:ext cx="2664296" cy="226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template analyzer </a:t>
            </a:r>
            <a:r>
              <a:rPr lang="en-US" sz="1200" b="1" dirty="0" smtClean="0"/>
              <a:t>for WfMS </a:t>
            </a:r>
            <a:r>
              <a:rPr lang="en-US" sz="1200" b="1" dirty="0"/>
              <a:t>III</a:t>
            </a:r>
          </a:p>
        </p:txBody>
      </p:sp>
      <p:sp>
        <p:nvSpPr>
          <p:cNvPr id="58" name="Rectangle 12"/>
          <p:cNvSpPr>
            <a:spLocks noChangeArrowheads="1"/>
          </p:cNvSpPr>
          <p:nvPr/>
        </p:nvSpPr>
        <p:spPr bwMode="auto">
          <a:xfrm>
            <a:off x="1043608" y="3922280"/>
            <a:ext cx="2664296" cy="226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template analyzer for </a:t>
            </a:r>
            <a:r>
              <a:rPr lang="en-US" sz="1200" b="1" dirty="0" smtClean="0"/>
              <a:t>WfMS </a:t>
            </a:r>
            <a:r>
              <a:rPr lang="en-US" sz="1200" b="1" dirty="0"/>
              <a:t>II</a:t>
            </a:r>
          </a:p>
        </p:txBody>
      </p:sp>
      <p:sp>
        <p:nvSpPr>
          <p:cNvPr id="59" name="Rectangle 12"/>
          <p:cNvSpPr>
            <a:spLocks noChangeArrowheads="1"/>
          </p:cNvSpPr>
          <p:nvPr/>
        </p:nvSpPr>
        <p:spPr bwMode="auto">
          <a:xfrm>
            <a:off x="1043608" y="4221088"/>
            <a:ext cx="2664296" cy="2282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template analyzer </a:t>
            </a:r>
            <a:r>
              <a:rPr lang="en-US" sz="1200" b="1"/>
              <a:t>for </a:t>
            </a:r>
            <a:r>
              <a:rPr lang="en-US" sz="1200" b="1" smtClean="0"/>
              <a:t>WfMS </a:t>
            </a:r>
            <a:r>
              <a:rPr lang="en-US" sz="1200" b="1" dirty="0"/>
              <a:t>I</a:t>
            </a:r>
          </a:p>
        </p:txBody>
      </p:sp>
      <p:sp>
        <p:nvSpPr>
          <p:cNvPr id="62" name="Text Box 11"/>
          <p:cNvSpPr txBox="1">
            <a:spLocks noChangeArrowheads="1"/>
          </p:cNvSpPr>
          <p:nvPr/>
        </p:nvSpPr>
        <p:spPr bwMode="auto">
          <a:xfrm>
            <a:off x="3419872" y="16288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/>
              <a:t>WfMS I</a:t>
            </a:r>
          </a:p>
        </p:txBody>
      </p:sp>
      <p:sp>
        <p:nvSpPr>
          <p:cNvPr id="63" name="Line 19"/>
          <p:cNvSpPr>
            <a:spLocks noChangeShapeType="1"/>
          </p:cNvSpPr>
          <p:nvPr/>
        </p:nvSpPr>
        <p:spPr bwMode="auto">
          <a:xfrm>
            <a:off x="2267744" y="4437112"/>
            <a:ext cx="0" cy="2369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1714500" y="287338"/>
            <a:ext cx="6637338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Instance Registration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71600" y="3536776"/>
            <a:ext cx="7200800" cy="27725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43608" y="4581128"/>
            <a:ext cx="7056784" cy="1688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 b="1" dirty="0"/>
          </a:p>
        </p:txBody>
      </p:sp>
      <p:sp>
        <p:nvSpPr>
          <p:cNvPr id="8" name="Rectangle 80"/>
          <p:cNvSpPr>
            <a:spLocks noChangeArrowheads="1"/>
          </p:cNvSpPr>
          <p:nvPr/>
        </p:nvSpPr>
        <p:spPr bwMode="auto">
          <a:xfrm>
            <a:off x="1115616" y="4679776"/>
            <a:ext cx="2376000" cy="8374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n-US" sz="1600" b="1" dirty="0" smtClean="0"/>
              <a:t>schema library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2120" y="4679776"/>
            <a:ext cx="2376264" cy="8374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n-US" sz="1600" b="1" dirty="0" smtClean="0"/>
              <a:t>document library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971600" y="1268760"/>
            <a:ext cx="7200800" cy="1080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043608" y="1319808"/>
            <a:ext cx="2160240" cy="381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workflow template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5652120" y="1772816"/>
            <a:ext cx="1010816" cy="4732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/>
              <a:t>workflow</a:t>
            </a:r>
          </a:p>
          <a:p>
            <a:pPr algn="ctr">
              <a:defRPr/>
            </a:pPr>
            <a:r>
              <a:rPr lang="en-US" sz="1600" b="1" dirty="0"/>
              <a:t>instance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020272" y="1772816"/>
            <a:ext cx="1022648" cy="5006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/>
              <a:t>workflow</a:t>
            </a:r>
          </a:p>
          <a:p>
            <a:pPr algn="ctr">
              <a:defRPr/>
            </a:pPr>
            <a:r>
              <a:rPr lang="en-US" sz="1600" b="1" dirty="0"/>
              <a:t>instance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1115616" y="5781600"/>
            <a:ext cx="2376264" cy="455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provenance schema</a:t>
            </a:r>
          </a:p>
          <a:p>
            <a:pPr algn="ctr"/>
            <a:r>
              <a:rPr lang="en-US" sz="1200" dirty="0" smtClean="0"/>
              <a:t>WFT-ID = 1.xsd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 flipH="1">
            <a:off x="6228184" y="3573016"/>
            <a:ext cx="576064" cy="1080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 rot="10800000" flipV="1">
            <a:off x="3491880" y="6021288"/>
            <a:ext cx="396044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4572000" y="5683150"/>
            <a:ext cx="18036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Load WFT-ID = 1</a:t>
            </a:r>
            <a:endParaRPr lang="en-US" sz="1600" b="1" dirty="0"/>
          </a:p>
        </p:txBody>
      </p:sp>
      <p:sp>
        <p:nvSpPr>
          <p:cNvPr id="29" name="Text Box 35"/>
          <p:cNvSpPr txBox="1">
            <a:spLocks noChangeArrowheads="1"/>
          </p:cNvSpPr>
          <p:nvPr/>
        </p:nvSpPr>
        <p:spPr bwMode="auto">
          <a:xfrm>
            <a:off x="3429000" y="3608189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/>
              <a:t>Web Server</a:t>
            </a:r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>
            <a:off x="6156176" y="1484784"/>
            <a:ext cx="0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38"/>
          <p:cNvSpPr>
            <a:spLocks noChangeShapeType="1"/>
          </p:cNvSpPr>
          <p:nvPr/>
        </p:nvSpPr>
        <p:spPr bwMode="auto">
          <a:xfrm>
            <a:off x="7524328" y="1484784"/>
            <a:ext cx="0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Text Box 39"/>
          <p:cNvSpPr txBox="1">
            <a:spLocks noChangeArrowheads="1"/>
          </p:cNvSpPr>
          <p:nvPr/>
        </p:nvSpPr>
        <p:spPr bwMode="auto">
          <a:xfrm>
            <a:off x="5385792" y="1434678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create</a:t>
            </a:r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6753944" y="1434678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create</a:t>
            </a:r>
          </a:p>
        </p:txBody>
      </p:sp>
      <p:sp>
        <p:nvSpPr>
          <p:cNvPr id="37" name="Line 43"/>
          <p:cNvSpPr>
            <a:spLocks noChangeShapeType="1"/>
          </p:cNvSpPr>
          <p:nvPr/>
        </p:nvSpPr>
        <p:spPr bwMode="auto">
          <a:xfrm>
            <a:off x="6156176" y="2276872"/>
            <a:ext cx="648072" cy="100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44"/>
          <p:cNvSpPr>
            <a:spLocks noChangeShapeType="1"/>
          </p:cNvSpPr>
          <p:nvPr/>
        </p:nvSpPr>
        <p:spPr bwMode="auto">
          <a:xfrm flipH="1">
            <a:off x="6804248" y="2276872"/>
            <a:ext cx="720080" cy="100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Text Box 50"/>
          <p:cNvSpPr txBox="1">
            <a:spLocks noChangeArrowheads="1"/>
          </p:cNvSpPr>
          <p:nvPr/>
        </p:nvSpPr>
        <p:spPr bwMode="auto">
          <a:xfrm>
            <a:off x="7041976" y="2780928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I-ID = b</a:t>
            </a:r>
          </a:p>
        </p:txBody>
      </p:sp>
      <p:sp>
        <p:nvSpPr>
          <p:cNvPr id="40" name="Text Box 52"/>
          <p:cNvSpPr txBox="1">
            <a:spLocks noChangeArrowheads="1"/>
          </p:cNvSpPr>
          <p:nvPr/>
        </p:nvSpPr>
        <p:spPr bwMode="auto">
          <a:xfrm>
            <a:off x="5673824" y="2780928"/>
            <a:ext cx="914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I-ID = a</a:t>
            </a:r>
          </a:p>
        </p:txBody>
      </p:sp>
      <p:sp>
        <p:nvSpPr>
          <p:cNvPr id="41" name="Rectangle 53"/>
          <p:cNvSpPr>
            <a:spLocks noChangeArrowheads="1"/>
          </p:cNvSpPr>
          <p:nvPr/>
        </p:nvSpPr>
        <p:spPr bwMode="auto">
          <a:xfrm>
            <a:off x="1029072" y="3284984"/>
            <a:ext cx="2246784" cy="262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template </a:t>
            </a:r>
            <a:r>
              <a:rPr lang="en-US" sz="1600" b="1" dirty="0" smtClean="0"/>
              <a:t>endpoint</a:t>
            </a:r>
            <a:endParaRPr lang="en-US" sz="1600" b="1" dirty="0"/>
          </a:p>
        </p:txBody>
      </p:sp>
      <p:sp>
        <p:nvSpPr>
          <p:cNvPr id="42" name="Rectangle 54"/>
          <p:cNvSpPr>
            <a:spLocks noChangeArrowheads="1"/>
          </p:cNvSpPr>
          <p:nvPr/>
        </p:nvSpPr>
        <p:spPr bwMode="auto">
          <a:xfrm>
            <a:off x="5652120" y="3284984"/>
            <a:ext cx="2376000" cy="2628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instance </a:t>
            </a:r>
            <a:r>
              <a:rPr lang="en-US" sz="1600" b="1" dirty="0" smtClean="0"/>
              <a:t>endpoint</a:t>
            </a:r>
            <a:endParaRPr lang="en-US" sz="1600" b="1" dirty="0"/>
          </a:p>
        </p:txBody>
      </p:sp>
      <p:sp>
        <p:nvSpPr>
          <p:cNvPr id="45" name="Text Box 60"/>
          <p:cNvSpPr txBox="1">
            <a:spLocks noChangeArrowheads="1"/>
          </p:cNvSpPr>
          <p:nvPr/>
        </p:nvSpPr>
        <p:spPr bwMode="auto">
          <a:xfrm>
            <a:off x="5436096" y="3645024"/>
            <a:ext cx="12961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 smtClean="0"/>
              <a:t>WFT-ID </a:t>
            </a:r>
            <a:r>
              <a:rPr lang="en-US" sz="1600" b="1" dirty="0"/>
              <a:t>= 1</a:t>
            </a:r>
          </a:p>
        </p:txBody>
      </p:sp>
      <p:sp>
        <p:nvSpPr>
          <p:cNvPr id="46" name="Text Box 61"/>
          <p:cNvSpPr txBox="1">
            <a:spLocks noChangeArrowheads="1"/>
          </p:cNvSpPr>
          <p:nvPr/>
        </p:nvSpPr>
        <p:spPr bwMode="auto">
          <a:xfrm>
            <a:off x="7164288" y="2442791"/>
            <a:ext cx="13681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 b="1" dirty="0" smtClean="0"/>
              <a:t>WFT-ID </a:t>
            </a:r>
            <a:r>
              <a:rPr lang="en-US" sz="1600" b="1" dirty="0"/>
              <a:t>= 1</a:t>
            </a:r>
          </a:p>
        </p:txBody>
      </p:sp>
      <p:sp>
        <p:nvSpPr>
          <p:cNvPr id="47" name="Text Box 62"/>
          <p:cNvSpPr txBox="1">
            <a:spLocks noChangeArrowheads="1"/>
          </p:cNvSpPr>
          <p:nvPr/>
        </p:nvSpPr>
        <p:spPr bwMode="auto">
          <a:xfrm>
            <a:off x="5148064" y="2442791"/>
            <a:ext cx="13632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 smtClean="0"/>
              <a:t>WFT-ID </a:t>
            </a:r>
            <a:r>
              <a:rPr lang="en-US" sz="1600" b="1" dirty="0"/>
              <a:t>= 1</a:t>
            </a:r>
          </a:p>
        </p:txBody>
      </p:sp>
      <p:sp>
        <p:nvSpPr>
          <p:cNvPr id="49" name="Line 65"/>
          <p:cNvSpPr>
            <a:spLocks noChangeShapeType="1"/>
          </p:cNvSpPr>
          <p:nvPr/>
        </p:nvSpPr>
        <p:spPr bwMode="auto">
          <a:xfrm rot="10800000" flipH="1" flipV="1">
            <a:off x="6804248" y="3573016"/>
            <a:ext cx="648072" cy="1080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" name="Text Box 66"/>
          <p:cNvSpPr txBox="1">
            <a:spLocks noChangeArrowheads="1"/>
          </p:cNvSpPr>
          <p:nvPr/>
        </p:nvSpPr>
        <p:spPr bwMode="auto">
          <a:xfrm>
            <a:off x="6948264" y="3645024"/>
            <a:ext cx="12961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 smtClean="0"/>
              <a:t>WFT-ID </a:t>
            </a:r>
            <a:r>
              <a:rPr lang="en-US" sz="1600" b="1" dirty="0"/>
              <a:t>= 1</a:t>
            </a:r>
          </a:p>
        </p:txBody>
      </p:sp>
      <p:sp>
        <p:nvSpPr>
          <p:cNvPr id="57" name="Rectangle 12"/>
          <p:cNvSpPr>
            <a:spLocks noChangeArrowheads="1"/>
          </p:cNvSpPr>
          <p:nvPr/>
        </p:nvSpPr>
        <p:spPr bwMode="auto">
          <a:xfrm>
            <a:off x="1043608" y="3645024"/>
            <a:ext cx="2664296" cy="226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template analyzer </a:t>
            </a:r>
            <a:r>
              <a:rPr lang="en-US" sz="1200" b="1" dirty="0" smtClean="0"/>
              <a:t>for WfMS </a:t>
            </a:r>
            <a:r>
              <a:rPr lang="en-US" sz="1200" b="1" dirty="0"/>
              <a:t>III</a:t>
            </a:r>
          </a:p>
        </p:txBody>
      </p:sp>
      <p:sp>
        <p:nvSpPr>
          <p:cNvPr id="58" name="Rectangle 12"/>
          <p:cNvSpPr>
            <a:spLocks noChangeArrowheads="1"/>
          </p:cNvSpPr>
          <p:nvPr/>
        </p:nvSpPr>
        <p:spPr bwMode="auto">
          <a:xfrm>
            <a:off x="1043608" y="3922280"/>
            <a:ext cx="2664296" cy="226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template analyzer for </a:t>
            </a:r>
            <a:r>
              <a:rPr lang="en-US" sz="1200" b="1" dirty="0" smtClean="0"/>
              <a:t>WfMS </a:t>
            </a:r>
            <a:r>
              <a:rPr lang="en-US" sz="1200" b="1" dirty="0"/>
              <a:t>II</a:t>
            </a:r>
          </a:p>
        </p:txBody>
      </p:sp>
      <p:sp>
        <p:nvSpPr>
          <p:cNvPr id="59" name="Rectangle 12"/>
          <p:cNvSpPr>
            <a:spLocks noChangeArrowheads="1"/>
          </p:cNvSpPr>
          <p:nvPr/>
        </p:nvSpPr>
        <p:spPr bwMode="auto">
          <a:xfrm>
            <a:off x="1043608" y="4221088"/>
            <a:ext cx="2664296" cy="2282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template analyzer for </a:t>
            </a:r>
            <a:r>
              <a:rPr lang="en-US" sz="1200" b="1" dirty="0" smtClean="0"/>
              <a:t>WfMS </a:t>
            </a:r>
            <a:r>
              <a:rPr lang="en-US" sz="1200" b="1" dirty="0"/>
              <a:t>I</a:t>
            </a:r>
          </a:p>
        </p:txBody>
      </p:sp>
      <p:sp>
        <p:nvSpPr>
          <p:cNvPr id="62" name="Text Box 11"/>
          <p:cNvSpPr txBox="1">
            <a:spLocks noChangeArrowheads="1"/>
          </p:cNvSpPr>
          <p:nvPr/>
        </p:nvSpPr>
        <p:spPr bwMode="auto">
          <a:xfrm>
            <a:off x="3419872" y="16288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/>
              <a:t>WfMS I</a:t>
            </a:r>
          </a:p>
        </p:txBody>
      </p:sp>
      <p:sp>
        <p:nvSpPr>
          <p:cNvPr id="67" name="Line 41"/>
          <p:cNvSpPr>
            <a:spLocks noChangeShapeType="1"/>
          </p:cNvSpPr>
          <p:nvPr/>
        </p:nvSpPr>
        <p:spPr bwMode="auto">
          <a:xfrm flipV="1">
            <a:off x="3203848" y="1484784"/>
            <a:ext cx="43204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" name="Rectangle 81"/>
          <p:cNvSpPr>
            <a:spLocks noChangeAspect="1" noChangeArrowheads="1"/>
          </p:cNvSpPr>
          <p:nvPr/>
        </p:nvSpPr>
        <p:spPr bwMode="auto">
          <a:xfrm>
            <a:off x="6948264" y="5013176"/>
            <a:ext cx="929410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instance</a:t>
            </a:r>
          </a:p>
        </p:txBody>
      </p:sp>
      <p:sp>
        <p:nvSpPr>
          <p:cNvPr id="70" name="Rectangle 81"/>
          <p:cNvSpPr>
            <a:spLocks noChangeAspect="1" noChangeArrowheads="1"/>
          </p:cNvSpPr>
          <p:nvPr/>
        </p:nvSpPr>
        <p:spPr bwMode="auto">
          <a:xfrm>
            <a:off x="5796136" y="5013176"/>
            <a:ext cx="929410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instance</a:t>
            </a:r>
          </a:p>
        </p:txBody>
      </p:sp>
      <p:sp>
        <p:nvSpPr>
          <p:cNvPr id="56" name="Line 23"/>
          <p:cNvSpPr>
            <a:spLocks noChangeShapeType="1"/>
          </p:cNvSpPr>
          <p:nvPr/>
        </p:nvSpPr>
        <p:spPr bwMode="auto">
          <a:xfrm rot="10800000">
            <a:off x="6228185" y="5436839"/>
            <a:ext cx="8384" cy="58444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23"/>
          <p:cNvSpPr>
            <a:spLocks noChangeShapeType="1"/>
          </p:cNvSpPr>
          <p:nvPr/>
        </p:nvSpPr>
        <p:spPr bwMode="auto">
          <a:xfrm rot="10800000">
            <a:off x="7443936" y="5445224"/>
            <a:ext cx="8384" cy="58444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non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1714500" y="287338"/>
            <a:ext cx="6637338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Instance Data Transmission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71600" y="3536776"/>
            <a:ext cx="7200800" cy="27725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43608" y="4581128"/>
            <a:ext cx="7056784" cy="1688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 b="1" dirty="0"/>
          </a:p>
        </p:txBody>
      </p:sp>
      <p:sp>
        <p:nvSpPr>
          <p:cNvPr id="8" name="Rectangle 80"/>
          <p:cNvSpPr>
            <a:spLocks noChangeArrowheads="1"/>
          </p:cNvSpPr>
          <p:nvPr/>
        </p:nvSpPr>
        <p:spPr bwMode="auto">
          <a:xfrm>
            <a:off x="1115616" y="4679776"/>
            <a:ext cx="2376000" cy="8374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n-US" sz="1600" b="1" dirty="0" smtClean="0"/>
              <a:t>schema library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2120" y="4679776"/>
            <a:ext cx="2376264" cy="8374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n-US" sz="1600" b="1" dirty="0" smtClean="0"/>
              <a:t>document library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971600" y="1268760"/>
            <a:ext cx="7200800" cy="1080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043608" y="1319808"/>
            <a:ext cx="2160240" cy="381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workflow template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5652120" y="1772816"/>
            <a:ext cx="1010816" cy="4732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/>
              <a:t>workflow</a:t>
            </a:r>
          </a:p>
          <a:p>
            <a:pPr algn="ctr">
              <a:defRPr/>
            </a:pPr>
            <a:r>
              <a:rPr lang="en-US" sz="1600" b="1" dirty="0"/>
              <a:t>instance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020272" y="1772816"/>
            <a:ext cx="1022648" cy="50060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/>
              <a:t>workflow</a:t>
            </a:r>
          </a:p>
          <a:p>
            <a:pPr algn="ctr">
              <a:defRPr/>
            </a:pPr>
            <a:r>
              <a:rPr lang="en-US" sz="1600" b="1" dirty="0"/>
              <a:t>instance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652120" y="5781600"/>
            <a:ext cx="1152128" cy="455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provenance</a:t>
            </a:r>
          </a:p>
          <a:p>
            <a:pPr algn="ctr"/>
            <a:r>
              <a:rPr lang="en-US" sz="1200" dirty="0" smtClean="0"/>
              <a:t>I-ID = a.xml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1115616" y="5781600"/>
            <a:ext cx="2376264" cy="455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provenance schema</a:t>
            </a:r>
          </a:p>
          <a:p>
            <a:pPr algn="ctr"/>
            <a:r>
              <a:rPr lang="en-US" sz="1200" dirty="0" smtClean="0"/>
              <a:t>WFT-ID = 1.xsd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 flipH="1">
            <a:off x="6228184" y="3573016"/>
            <a:ext cx="576064" cy="1080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6228184" y="5445224"/>
            <a:ext cx="0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 rot="10800000" flipV="1">
            <a:off x="3491880" y="6021288"/>
            <a:ext cx="216024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6228184" y="2370783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/>
              <a:t>data</a:t>
            </a: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3995936" y="568315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instance of</a:t>
            </a:r>
          </a:p>
        </p:txBody>
      </p:sp>
      <p:sp>
        <p:nvSpPr>
          <p:cNvPr id="29" name="Text Box 35"/>
          <p:cNvSpPr txBox="1">
            <a:spLocks noChangeArrowheads="1"/>
          </p:cNvSpPr>
          <p:nvPr/>
        </p:nvSpPr>
        <p:spPr bwMode="auto">
          <a:xfrm>
            <a:off x="3429000" y="3608189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/>
              <a:t>Web Server</a:t>
            </a:r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>
            <a:off x="6156176" y="1484784"/>
            <a:ext cx="0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38"/>
          <p:cNvSpPr>
            <a:spLocks noChangeShapeType="1"/>
          </p:cNvSpPr>
          <p:nvPr/>
        </p:nvSpPr>
        <p:spPr bwMode="auto">
          <a:xfrm>
            <a:off x="7524328" y="1484784"/>
            <a:ext cx="0" cy="288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Text Box 39"/>
          <p:cNvSpPr txBox="1">
            <a:spLocks noChangeArrowheads="1"/>
          </p:cNvSpPr>
          <p:nvPr/>
        </p:nvSpPr>
        <p:spPr bwMode="auto">
          <a:xfrm>
            <a:off x="5385792" y="1434678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create</a:t>
            </a:r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6753944" y="1434678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create</a:t>
            </a:r>
          </a:p>
        </p:txBody>
      </p:sp>
      <p:sp>
        <p:nvSpPr>
          <p:cNvPr id="37" name="Line 43"/>
          <p:cNvSpPr>
            <a:spLocks noChangeShapeType="1"/>
          </p:cNvSpPr>
          <p:nvPr/>
        </p:nvSpPr>
        <p:spPr bwMode="auto">
          <a:xfrm>
            <a:off x="6156176" y="2276872"/>
            <a:ext cx="648072" cy="100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44"/>
          <p:cNvSpPr>
            <a:spLocks noChangeShapeType="1"/>
          </p:cNvSpPr>
          <p:nvPr/>
        </p:nvSpPr>
        <p:spPr bwMode="auto">
          <a:xfrm flipH="1">
            <a:off x="6804248" y="2276872"/>
            <a:ext cx="720080" cy="100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Text Box 50"/>
          <p:cNvSpPr txBox="1">
            <a:spLocks noChangeArrowheads="1"/>
          </p:cNvSpPr>
          <p:nvPr/>
        </p:nvSpPr>
        <p:spPr bwMode="auto">
          <a:xfrm>
            <a:off x="7041976" y="2780928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I-ID = b</a:t>
            </a:r>
          </a:p>
        </p:txBody>
      </p:sp>
      <p:sp>
        <p:nvSpPr>
          <p:cNvPr id="40" name="Text Box 52"/>
          <p:cNvSpPr txBox="1">
            <a:spLocks noChangeArrowheads="1"/>
          </p:cNvSpPr>
          <p:nvPr/>
        </p:nvSpPr>
        <p:spPr bwMode="auto">
          <a:xfrm>
            <a:off x="5673824" y="2780928"/>
            <a:ext cx="914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I-ID = a</a:t>
            </a:r>
          </a:p>
        </p:txBody>
      </p:sp>
      <p:sp>
        <p:nvSpPr>
          <p:cNvPr id="41" name="Rectangle 53"/>
          <p:cNvSpPr>
            <a:spLocks noChangeArrowheads="1"/>
          </p:cNvSpPr>
          <p:nvPr/>
        </p:nvSpPr>
        <p:spPr bwMode="auto">
          <a:xfrm>
            <a:off x="1029072" y="3284984"/>
            <a:ext cx="2246784" cy="262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template </a:t>
            </a:r>
            <a:r>
              <a:rPr lang="en-US" sz="1600" b="1" dirty="0" smtClean="0"/>
              <a:t>endpoint</a:t>
            </a:r>
            <a:endParaRPr lang="en-US" sz="1600" b="1" dirty="0"/>
          </a:p>
        </p:txBody>
      </p:sp>
      <p:sp>
        <p:nvSpPr>
          <p:cNvPr id="42" name="Rectangle 54"/>
          <p:cNvSpPr>
            <a:spLocks noChangeArrowheads="1"/>
          </p:cNvSpPr>
          <p:nvPr/>
        </p:nvSpPr>
        <p:spPr bwMode="auto">
          <a:xfrm>
            <a:off x="5652120" y="3284984"/>
            <a:ext cx="2376000" cy="2628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instance </a:t>
            </a:r>
            <a:r>
              <a:rPr lang="en-US" sz="1600" b="1" dirty="0" smtClean="0"/>
              <a:t>endpoint</a:t>
            </a:r>
            <a:endParaRPr lang="en-US" sz="1600" b="1" dirty="0"/>
          </a:p>
        </p:txBody>
      </p:sp>
      <p:sp>
        <p:nvSpPr>
          <p:cNvPr id="43" name="Text Box 57"/>
          <p:cNvSpPr txBox="1">
            <a:spLocks noChangeArrowheads="1"/>
          </p:cNvSpPr>
          <p:nvPr/>
        </p:nvSpPr>
        <p:spPr bwMode="auto">
          <a:xfrm>
            <a:off x="5889848" y="3573016"/>
            <a:ext cx="914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/>
              <a:t>data</a:t>
            </a:r>
            <a:br>
              <a:rPr lang="en-US" sz="1600" b="1" dirty="0"/>
            </a:br>
            <a:r>
              <a:rPr lang="en-US" sz="1600" b="1" dirty="0"/>
              <a:t>of a</a:t>
            </a:r>
          </a:p>
        </p:txBody>
      </p:sp>
      <p:sp>
        <p:nvSpPr>
          <p:cNvPr id="44" name="Text Box 58"/>
          <p:cNvSpPr txBox="1">
            <a:spLocks noChangeArrowheads="1"/>
          </p:cNvSpPr>
          <p:nvPr/>
        </p:nvSpPr>
        <p:spPr bwMode="auto">
          <a:xfrm>
            <a:off x="6876256" y="3573016"/>
            <a:ext cx="914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/>
              <a:t>data</a:t>
            </a:r>
            <a:br>
              <a:rPr lang="en-US" sz="1600" b="1" dirty="0"/>
            </a:br>
            <a:r>
              <a:rPr lang="en-US" sz="1600" b="1" dirty="0"/>
              <a:t>of b</a:t>
            </a:r>
          </a:p>
        </p:txBody>
      </p:sp>
      <p:sp>
        <p:nvSpPr>
          <p:cNvPr id="49" name="Line 65"/>
          <p:cNvSpPr>
            <a:spLocks noChangeShapeType="1"/>
          </p:cNvSpPr>
          <p:nvPr/>
        </p:nvSpPr>
        <p:spPr bwMode="auto">
          <a:xfrm rot="10800000" flipH="1" flipV="1">
            <a:off x="6804248" y="3573016"/>
            <a:ext cx="648072" cy="1080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" name="Text Box 79"/>
          <p:cNvSpPr txBox="1">
            <a:spLocks noChangeArrowheads="1"/>
          </p:cNvSpPr>
          <p:nvPr/>
        </p:nvSpPr>
        <p:spPr bwMode="auto">
          <a:xfrm>
            <a:off x="6368752" y="5445224"/>
            <a:ext cx="1371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update</a:t>
            </a:r>
          </a:p>
        </p:txBody>
      </p:sp>
      <p:sp>
        <p:nvSpPr>
          <p:cNvPr id="57" name="Rectangle 12"/>
          <p:cNvSpPr>
            <a:spLocks noChangeArrowheads="1"/>
          </p:cNvSpPr>
          <p:nvPr/>
        </p:nvSpPr>
        <p:spPr bwMode="auto">
          <a:xfrm>
            <a:off x="1043608" y="3645024"/>
            <a:ext cx="2664296" cy="226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template analyzer </a:t>
            </a:r>
            <a:r>
              <a:rPr lang="en-US" sz="1200" b="1" dirty="0" smtClean="0"/>
              <a:t>for WfMS </a:t>
            </a:r>
            <a:r>
              <a:rPr lang="en-US" sz="1200" b="1" dirty="0"/>
              <a:t>III</a:t>
            </a:r>
          </a:p>
        </p:txBody>
      </p:sp>
      <p:sp>
        <p:nvSpPr>
          <p:cNvPr id="58" name="Rectangle 12"/>
          <p:cNvSpPr>
            <a:spLocks noChangeArrowheads="1"/>
          </p:cNvSpPr>
          <p:nvPr/>
        </p:nvSpPr>
        <p:spPr bwMode="auto">
          <a:xfrm>
            <a:off x="1043608" y="3922280"/>
            <a:ext cx="2664296" cy="226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template analyzer for </a:t>
            </a:r>
            <a:r>
              <a:rPr lang="en-US" sz="1200" b="1" dirty="0" smtClean="0"/>
              <a:t>WfMS </a:t>
            </a:r>
            <a:r>
              <a:rPr lang="en-US" sz="1200" b="1" dirty="0"/>
              <a:t>II</a:t>
            </a:r>
          </a:p>
        </p:txBody>
      </p:sp>
      <p:sp>
        <p:nvSpPr>
          <p:cNvPr id="59" name="Rectangle 12"/>
          <p:cNvSpPr>
            <a:spLocks noChangeArrowheads="1"/>
          </p:cNvSpPr>
          <p:nvPr/>
        </p:nvSpPr>
        <p:spPr bwMode="auto">
          <a:xfrm>
            <a:off x="1043608" y="4221088"/>
            <a:ext cx="2664296" cy="2282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template analyzer for </a:t>
            </a:r>
            <a:r>
              <a:rPr lang="en-US" sz="1200" b="1" dirty="0" smtClean="0"/>
              <a:t>WfMS </a:t>
            </a:r>
            <a:r>
              <a:rPr lang="en-US" sz="1200" b="1" dirty="0"/>
              <a:t>I</a:t>
            </a:r>
          </a:p>
        </p:txBody>
      </p:sp>
      <p:sp>
        <p:nvSpPr>
          <p:cNvPr id="62" name="Text Box 11"/>
          <p:cNvSpPr txBox="1">
            <a:spLocks noChangeArrowheads="1"/>
          </p:cNvSpPr>
          <p:nvPr/>
        </p:nvSpPr>
        <p:spPr bwMode="auto">
          <a:xfrm>
            <a:off x="3419872" y="16288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/>
              <a:t>WfMS I</a:t>
            </a:r>
          </a:p>
        </p:txBody>
      </p:sp>
      <p:sp>
        <p:nvSpPr>
          <p:cNvPr id="64" name="Line 20"/>
          <p:cNvSpPr>
            <a:spLocks noChangeShapeType="1"/>
          </p:cNvSpPr>
          <p:nvPr/>
        </p:nvSpPr>
        <p:spPr bwMode="auto">
          <a:xfrm>
            <a:off x="7452320" y="5445224"/>
            <a:ext cx="0" cy="3459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" name="Line 41"/>
          <p:cNvSpPr>
            <a:spLocks noChangeShapeType="1"/>
          </p:cNvSpPr>
          <p:nvPr/>
        </p:nvSpPr>
        <p:spPr bwMode="auto">
          <a:xfrm flipV="1">
            <a:off x="3203848" y="1484784"/>
            <a:ext cx="43204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9" name="Rectangle 81"/>
          <p:cNvSpPr>
            <a:spLocks noChangeAspect="1" noChangeArrowheads="1"/>
          </p:cNvSpPr>
          <p:nvPr/>
        </p:nvSpPr>
        <p:spPr bwMode="auto">
          <a:xfrm>
            <a:off x="6948264" y="5013176"/>
            <a:ext cx="929410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instance</a:t>
            </a:r>
          </a:p>
        </p:txBody>
      </p:sp>
      <p:sp>
        <p:nvSpPr>
          <p:cNvPr id="70" name="Rectangle 81"/>
          <p:cNvSpPr>
            <a:spLocks noChangeAspect="1" noChangeArrowheads="1"/>
          </p:cNvSpPr>
          <p:nvPr/>
        </p:nvSpPr>
        <p:spPr bwMode="auto">
          <a:xfrm>
            <a:off x="5796136" y="5013176"/>
            <a:ext cx="929410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instance</a:t>
            </a:r>
          </a:p>
        </p:txBody>
      </p:sp>
      <p:sp>
        <p:nvSpPr>
          <p:cNvPr id="71" name="Rectangle 9"/>
          <p:cNvSpPr>
            <a:spLocks noChangeArrowheads="1"/>
          </p:cNvSpPr>
          <p:nvPr/>
        </p:nvSpPr>
        <p:spPr bwMode="auto">
          <a:xfrm>
            <a:off x="6876256" y="5781600"/>
            <a:ext cx="1152128" cy="455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provenance</a:t>
            </a:r>
          </a:p>
          <a:p>
            <a:pPr algn="ctr"/>
            <a:r>
              <a:rPr lang="en-US" sz="1200" dirty="0" smtClean="0"/>
              <a:t>I-ID = b.xml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el 4"/>
          <p:cNvSpPr>
            <a:spLocks noGrp="1"/>
          </p:cNvSpPr>
          <p:nvPr>
            <p:ph type="title"/>
          </p:nvPr>
        </p:nvSpPr>
        <p:spPr bwMode="auto">
          <a:xfrm>
            <a:off x="1714500" y="287338"/>
            <a:ext cx="6637338" cy="720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Conclusion</a:t>
            </a:r>
          </a:p>
        </p:txBody>
      </p:sp>
      <p:sp>
        <p:nvSpPr>
          <p:cNvPr id="58370" name="Inhaltsplatzhalter 8"/>
          <p:cNvSpPr>
            <a:spLocks noGrp="1"/>
          </p:cNvSpPr>
          <p:nvPr>
            <p:ph idx="1"/>
          </p:nvPr>
        </p:nvSpPr>
        <p:spPr bwMode="auto">
          <a:xfrm>
            <a:off x="250825" y="1285875"/>
            <a:ext cx="8066088" cy="50403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Provenance Framework that enables history tracing for digital signatures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High liability through special layer model which allows signing of signatures and history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Should only be used for small actor-driven workflow approaches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Simplifies debugging and searching for optimization during runtime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Schema for each workflow enables easy further processing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Inhaltsplatzhalter 5"/>
          <p:cNvSpPr>
            <a:spLocks noGrp="1"/>
          </p:cNvSpPr>
          <p:nvPr>
            <p:ph idx="1"/>
          </p:nvPr>
        </p:nvSpPr>
        <p:spPr bwMode="auto">
          <a:xfrm>
            <a:off x="287338" y="1295400"/>
            <a:ext cx="8064500" cy="50403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spcAft>
                <a:spcPct val="0"/>
              </a:spcAft>
            </a:pPr>
            <a:r>
              <a:rPr lang="en-US" sz="1600" b="1" dirty="0" smtClean="0"/>
              <a:t>Improve usability:</a:t>
            </a:r>
          </a:p>
          <a:p>
            <a:pPr marL="457200" indent="-457200">
              <a:spcAft>
                <a:spcPct val="0"/>
              </a:spcAft>
            </a:pPr>
            <a:r>
              <a:rPr lang="en-US" sz="1600" dirty="0" smtClean="0"/>
              <a:t>Support of Error-Handling and Feedback of the </a:t>
            </a:r>
            <a:r>
              <a:rPr lang="en-US" sz="1600" dirty="0" err="1" smtClean="0"/>
              <a:t>Webserver</a:t>
            </a:r>
            <a:endParaRPr lang="en-US" sz="1600" dirty="0" smtClean="0"/>
          </a:p>
          <a:p>
            <a:pPr marL="457200" indent="-457200">
              <a:spcAft>
                <a:spcPct val="0"/>
              </a:spcAft>
            </a:pPr>
            <a:r>
              <a:rPr lang="en-US" sz="1600" dirty="0" smtClean="0"/>
              <a:t>Support of further control-flow patterns and asynchronous calls</a:t>
            </a:r>
          </a:p>
          <a:p>
            <a:pPr marL="457200" indent="-457200">
              <a:spcAft>
                <a:spcPct val="0"/>
              </a:spcAft>
            </a:pPr>
            <a:endParaRPr lang="en-US" sz="1600" dirty="0" smtClean="0"/>
          </a:p>
          <a:p>
            <a:pPr marL="457200" indent="-457200">
              <a:spcAft>
                <a:spcPct val="0"/>
              </a:spcAft>
            </a:pPr>
            <a:r>
              <a:rPr lang="en-US" sz="1600" b="1" dirty="0" smtClean="0"/>
              <a:t>Improve Performance:</a:t>
            </a:r>
          </a:p>
          <a:p>
            <a:pPr marL="457200" indent="-457200">
              <a:spcAft>
                <a:spcPct val="0"/>
              </a:spcAft>
            </a:pPr>
            <a:r>
              <a:rPr lang="en-US" sz="1600" dirty="0" smtClean="0"/>
              <a:t>Split large documents for a better performance</a:t>
            </a:r>
          </a:p>
          <a:p>
            <a:pPr marL="457200" indent="-457200">
              <a:spcAft>
                <a:spcPct val="0"/>
              </a:spcAft>
            </a:pPr>
            <a:r>
              <a:rPr lang="en-US" sz="1600" dirty="0" smtClean="0"/>
              <a:t>Integration of documents inside a database</a:t>
            </a:r>
          </a:p>
          <a:p>
            <a:pPr marL="457200" indent="-457200">
              <a:spcAft>
                <a:spcPct val="0"/>
              </a:spcAft>
            </a:pPr>
            <a:endParaRPr lang="en-US" sz="1600" dirty="0" smtClean="0"/>
          </a:p>
          <a:p>
            <a:pPr marL="457200" indent="-457200">
              <a:spcAft>
                <a:spcPct val="0"/>
              </a:spcAft>
            </a:pPr>
            <a:r>
              <a:rPr lang="en-US" sz="1600" b="1" dirty="0" smtClean="0"/>
              <a:t>Improve</a:t>
            </a:r>
            <a:r>
              <a:rPr lang="en-US" sz="1600" dirty="0" smtClean="0"/>
              <a:t> </a:t>
            </a:r>
            <a:r>
              <a:rPr lang="en-US" sz="1600" b="1" dirty="0" smtClean="0"/>
              <a:t>Access:</a:t>
            </a:r>
          </a:p>
          <a:p>
            <a:pPr marL="457200" indent="-457200">
              <a:spcAft>
                <a:spcPct val="0"/>
              </a:spcAft>
            </a:pPr>
            <a:r>
              <a:rPr lang="en-US" sz="1600" dirty="0" smtClean="0"/>
              <a:t>Grid Integration in UNICORE middleware platform</a:t>
            </a:r>
          </a:p>
          <a:p>
            <a:pPr marL="457200" indent="-457200">
              <a:spcAft>
                <a:spcPct val="0"/>
              </a:spcAft>
            </a:pPr>
            <a:r>
              <a:rPr lang="en-US" sz="1600" dirty="0" smtClean="0"/>
              <a:t>Support File-Layer-Access through special Browser</a:t>
            </a:r>
          </a:p>
          <a:p>
            <a:pPr marL="457200" indent="-457200">
              <a:spcAft>
                <a:spcPct val="0"/>
              </a:spcAft>
            </a:pPr>
            <a:r>
              <a:rPr lang="en-US" sz="1600" dirty="0" smtClean="0"/>
              <a:t>Integration of Role-based Authorization framework of the HiX4AGWS project</a:t>
            </a:r>
          </a:p>
        </p:txBody>
      </p:sp>
      <p:sp>
        <p:nvSpPr>
          <p:cNvPr id="60418" name="Titel 4"/>
          <p:cNvSpPr>
            <a:spLocks noGrp="1"/>
          </p:cNvSpPr>
          <p:nvPr>
            <p:ph type="title"/>
          </p:nvPr>
        </p:nvSpPr>
        <p:spPr bwMode="auto">
          <a:xfrm>
            <a:off x="1714500" y="287338"/>
            <a:ext cx="6637338" cy="720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Outlook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el 5"/>
          <p:cNvSpPr>
            <a:spLocks noGrp="1"/>
          </p:cNvSpPr>
          <p:nvPr>
            <p:ph type="ctrTitle"/>
          </p:nvPr>
        </p:nvSpPr>
        <p:spPr>
          <a:xfrm>
            <a:off x="287338" y="2016125"/>
            <a:ext cx="8064500" cy="2519363"/>
          </a:xfrm>
        </p:spPr>
        <p:txBody>
          <a:bodyPr/>
          <a:lstStyle/>
          <a:p>
            <a:pPr eaLnBrk="1" hangingPunct="1"/>
            <a:r>
              <a:rPr lang="en-US" b="1" smtClean="0"/>
              <a:t>FH Aachen </a:t>
            </a:r>
            <a:r>
              <a:rPr lang="en-US" smtClean="0"/>
              <a:t>University of Applied Sciences</a:t>
            </a:r>
            <a:br>
              <a:rPr lang="en-US" smtClean="0"/>
            </a:br>
            <a:r>
              <a:rPr lang="en-US" smtClean="0"/>
              <a:t>Campus Jülich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Germany</a:t>
            </a:r>
            <a:br>
              <a:rPr lang="en-US" smtClean="0"/>
            </a:br>
            <a:r>
              <a:rPr lang="de-DE" smtClean="0"/>
              <a:t>Heinrich-Mußmannstraße </a:t>
            </a:r>
            <a:r>
              <a:rPr lang="en-US" smtClean="0"/>
              <a:t>1 </a:t>
            </a:r>
            <a:br>
              <a:rPr lang="en-US" smtClean="0"/>
            </a:br>
            <a:r>
              <a:rPr lang="en-US" smtClean="0"/>
              <a:t>52428 Jülich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m.gerhards@fh-aachen.de, a.s.z.belloum@uva.nl, berretz@fh-aachen.de, v.sander@fh-aachen.de, skorupa@fh-aachen.de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http://www.fh-aachen.de/hixforagws.html</a:t>
            </a:r>
          </a:p>
        </p:txBody>
      </p:sp>
      <p:sp>
        <p:nvSpPr>
          <p:cNvPr id="62466" name="Fußzeilenplatzhalter 3"/>
          <p:cNvSpPr>
            <a:spLocks noGrp="1"/>
          </p:cNvSpPr>
          <p:nvPr>
            <p:ph type="ftr" sz="quarter" idx="10"/>
          </p:nvPr>
        </p:nvSpPr>
        <p:spPr bwMode="auto">
          <a:xfrm>
            <a:off x="287338" y="6597650"/>
            <a:ext cx="8856662" cy="169863"/>
          </a:xfrm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b="1" smtClean="0"/>
              <a:t>© FH AACHEN </a:t>
            </a:r>
            <a:r>
              <a:rPr lang="de-DE" smtClean="0"/>
              <a:t>UNIVERSITY OF APPLIED SCIENCES  |  Michael Gerhards | Germany| Heinrich-Mußmannstraße 1  |  52428 JÜLICH  |  WWW.FH-AACHEN.DE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el 1"/>
          <p:cNvSpPr>
            <a:spLocks noGrp="1"/>
          </p:cNvSpPr>
          <p:nvPr>
            <p:ph type="title" idx="4294967295"/>
          </p:nvPr>
        </p:nvSpPr>
        <p:spPr bwMode="auto">
          <a:xfrm>
            <a:off x="1714500" y="287338"/>
            <a:ext cx="6637338" cy="7207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e-DE" dirty="0" smtClean="0"/>
              <a:t>Workflows in </a:t>
            </a:r>
            <a:r>
              <a:rPr lang="de-DE" dirty="0" err="1" smtClean="0"/>
              <a:t>eGovernment</a:t>
            </a:r>
            <a:endParaRPr lang="en-US" dirty="0" smtClean="0"/>
          </a:p>
        </p:txBody>
      </p:sp>
      <p:sp>
        <p:nvSpPr>
          <p:cNvPr id="77" name="Datumsplatzhalter 4"/>
          <p:cNvSpPr txBox="1">
            <a:spLocks noGrp="1"/>
          </p:cNvSpPr>
          <p:nvPr/>
        </p:nvSpPr>
        <p:spPr bwMode="auto">
          <a:xfrm>
            <a:off x="7010400" y="6619875"/>
            <a:ext cx="2601913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05C36B9F-BD03-476A-B014-3F8CCDA0F92E}" type="datetime4">
              <a:rPr lang="de-DE" sz="900">
                <a:solidFill>
                  <a:schemeClr val="bg1"/>
                </a:solidFill>
                <a:latin typeface="+mn-lt"/>
              </a:rPr>
              <a:pPr algn="ctr">
                <a:defRPr/>
              </a:pPr>
              <a:t>14. November 2010</a:t>
            </a:fld>
            <a:r>
              <a:rPr lang="de-DE" sz="900" dirty="0">
                <a:solidFill>
                  <a:schemeClr val="bg1"/>
                </a:solidFill>
                <a:latin typeface="+mn-lt"/>
              </a:rPr>
              <a:t> - </a:t>
            </a:r>
            <a:fld id="{626CA2E3-DE54-42CC-83CC-28E9D378CA54}" type="slidenum">
              <a:rPr lang="de-DE" sz="900">
                <a:solidFill>
                  <a:schemeClr val="bg1"/>
                </a:solidFill>
                <a:latin typeface="+mn-lt"/>
              </a:rPr>
              <a:pPr algn="ctr">
                <a:defRPr/>
              </a:pPr>
              <a:t>2</a:t>
            </a:fld>
            <a:endParaRPr lang="de-DE" sz="9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3227537" y="3142778"/>
            <a:ext cx="1143000" cy="5715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originator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3131840" y="1916832"/>
            <a:ext cx="1443600" cy="65444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government </a:t>
            </a:r>
            <a:r>
              <a:rPr lang="en-US" sz="1400" dirty="0" smtClean="0">
                <a:solidFill>
                  <a:schemeClr val="tx1"/>
                </a:solidFill>
              </a:rPr>
              <a:t>agency</a:t>
            </a:r>
          </a:p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(originator)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727724" y="4857278"/>
            <a:ext cx="1285875" cy="50006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carrier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6299349" y="3214216"/>
            <a:ext cx="1571625" cy="6032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waste disposal contractor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 rot="16200000" flipH="1">
            <a:off x="3549006" y="3840484"/>
            <a:ext cx="1143000" cy="1071563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869" name="Textfeld 20"/>
          <p:cNvSpPr txBox="1">
            <a:spLocks noChangeArrowheads="1"/>
          </p:cNvSpPr>
          <p:nvPr/>
        </p:nvSpPr>
        <p:spPr bwMode="auto">
          <a:xfrm rot="2835414">
            <a:off x="3402956" y="4210372"/>
            <a:ext cx="1714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>
                <a:cs typeface="Arial" charset="0"/>
              </a:rPr>
              <a:t>garbage acceptance</a:t>
            </a:r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4468962" y="3499966"/>
            <a:ext cx="1763712" cy="1587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871" name="Textfeld 41"/>
          <p:cNvSpPr txBox="1">
            <a:spLocks noChangeArrowheads="1"/>
          </p:cNvSpPr>
          <p:nvPr/>
        </p:nvSpPr>
        <p:spPr bwMode="auto">
          <a:xfrm>
            <a:off x="4299099" y="2864966"/>
            <a:ext cx="24288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>
                <a:cs typeface="Arial" charset="0"/>
              </a:rPr>
              <a:t>for the log of the originator</a:t>
            </a:r>
          </a:p>
        </p:txBody>
      </p:sp>
      <p:sp>
        <p:nvSpPr>
          <p:cNvPr id="43" name="Rechteck 42"/>
          <p:cNvSpPr/>
          <p:nvPr/>
        </p:nvSpPr>
        <p:spPr>
          <a:xfrm>
            <a:off x="4778524" y="3139603"/>
            <a:ext cx="287338" cy="2873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4" name="Rechteck 43"/>
          <p:cNvSpPr/>
          <p:nvPr/>
        </p:nvSpPr>
        <p:spPr>
          <a:xfrm>
            <a:off x="5499249" y="4214341"/>
            <a:ext cx="287338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5" name="Rechteck 44"/>
          <p:cNvSpPr/>
          <p:nvPr/>
        </p:nvSpPr>
        <p:spPr>
          <a:xfrm>
            <a:off x="5786587" y="4214341"/>
            <a:ext cx="287337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6" name="Rechteck 45"/>
          <p:cNvSpPr/>
          <p:nvPr/>
        </p:nvSpPr>
        <p:spPr>
          <a:xfrm>
            <a:off x="6085037" y="4214341"/>
            <a:ext cx="287337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7" name="Rechteck 46"/>
          <p:cNvSpPr/>
          <p:nvPr/>
        </p:nvSpPr>
        <p:spPr>
          <a:xfrm>
            <a:off x="6085037" y="3931766"/>
            <a:ext cx="287337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8" name="Rechteck 47"/>
          <p:cNvSpPr/>
          <p:nvPr/>
        </p:nvSpPr>
        <p:spPr>
          <a:xfrm>
            <a:off x="5786587" y="3931766"/>
            <a:ext cx="287337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49" name="Gerade Verbindung mit Pfeil 48"/>
          <p:cNvCxnSpPr/>
          <p:nvPr/>
        </p:nvCxnSpPr>
        <p:spPr>
          <a:xfrm rot="5400000" flipH="1" flipV="1">
            <a:off x="6049318" y="3964310"/>
            <a:ext cx="1000125" cy="92868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/>
          <p:nvPr/>
        </p:nvCxnSpPr>
        <p:spPr>
          <a:xfrm rot="5400000" flipH="1" flipV="1">
            <a:off x="6049318" y="4035747"/>
            <a:ext cx="1143000" cy="1071562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/>
          <p:nvPr/>
        </p:nvCxnSpPr>
        <p:spPr>
          <a:xfrm rot="16200000" flipH="1">
            <a:off x="3390255" y="3915097"/>
            <a:ext cx="1285875" cy="1214438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hteck 57"/>
          <p:cNvSpPr/>
          <p:nvPr/>
        </p:nvSpPr>
        <p:spPr>
          <a:xfrm>
            <a:off x="6799412" y="4500091"/>
            <a:ext cx="287337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9" name="Rechteck 58"/>
          <p:cNvSpPr/>
          <p:nvPr/>
        </p:nvSpPr>
        <p:spPr>
          <a:xfrm>
            <a:off x="3051324" y="5084291"/>
            <a:ext cx="287338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60" name="Rechteck 59"/>
          <p:cNvSpPr/>
          <p:nvPr/>
        </p:nvSpPr>
        <p:spPr>
          <a:xfrm>
            <a:off x="3340249" y="5085878"/>
            <a:ext cx="287338" cy="2873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1" name="Rechteck 60"/>
          <p:cNvSpPr/>
          <p:nvPr/>
        </p:nvSpPr>
        <p:spPr>
          <a:xfrm>
            <a:off x="3627587" y="5084291"/>
            <a:ext cx="287337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62" name="Rechteck 61"/>
          <p:cNvSpPr/>
          <p:nvPr/>
        </p:nvSpPr>
        <p:spPr>
          <a:xfrm>
            <a:off x="3627587" y="4795366"/>
            <a:ext cx="287337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3" name="Rechteck 62"/>
          <p:cNvSpPr/>
          <p:nvPr/>
        </p:nvSpPr>
        <p:spPr>
          <a:xfrm>
            <a:off x="3338662" y="4795366"/>
            <a:ext cx="287337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4" name="Rechteck 63"/>
          <p:cNvSpPr/>
          <p:nvPr/>
        </p:nvSpPr>
        <p:spPr>
          <a:xfrm>
            <a:off x="3051324" y="4795366"/>
            <a:ext cx="287338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5" name="Rechteck 64"/>
          <p:cNvSpPr/>
          <p:nvPr/>
        </p:nvSpPr>
        <p:spPr>
          <a:xfrm>
            <a:off x="4419749" y="4147666"/>
            <a:ext cx="287338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6" name="Abgerundetes Rechteck 65"/>
          <p:cNvSpPr/>
          <p:nvPr/>
        </p:nvSpPr>
        <p:spPr>
          <a:xfrm>
            <a:off x="6442224" y="1916832"/>
            <a:ext cx="1442144" cy="65444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government </a:t>
            </a:r>
            <a:r>
              <a:rPr lang="en-US" sz="1400" dirty="0" smtClean="0">
                <a:solidFill>
                  <a:schemeClr val="tx1"/>
                </a:solidFill>
              </a:rPr>
              <a:t>agency</a:t>
            </a:r>
          </a:p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(contractor)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8" name="Gerade Verbindung mit Pfeil 67"/>
          <p:cNvCxnSpPr/>
          <p:nvPr/>
        </p:nvCxnSpPr>
        <p:spPr>
          <a:xfrm rot="16200000" flipV="1">
            <a:off x="6862118" y="2892747"/>
            <a:ext cx="50006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hteck 72"/>
          <p:cNvSpPr/>
          <p:nvPr/>
        </p:nvSpPr>
        <p:spPr>
          <a:xfrm>
            <a:off x="6723212" y="2707803"/>
            <a:ext cx="287337" cy="2873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4" name="Rechteck 73"/>
          <p:cNvSpPr/>
          <p:nvPr/>
        </p:nvSpPr>
        <p:spPr>
          <a:xfrm>
            <a:off x="6435874" y="2707803"/>
            <a:ext cx="287338" cy="2873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75" name="Gerade Verbindung mit Pfeil 74"/>
          <p:cNvCxnSpPr/>
          <p:nvPr/>
        </p:nvCxnSpPr>
        <p:spPr>
          <a:xfrm>
            <a:off x="4656287" y="2285528"/>
            <a:ext cx="1643062" cy="1588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hteck 79"/>
          <p:cNvSpPr/>
          <p:nvPr/>
        </p:nvSpPr>
        <p:spPr>
          <a:xfrm>
            <a:off x="5513537" y="2356966"/>
            <a:ext cx="287337" cy="2873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7895" name="Textfeld 82"/>
          <p:cNvSpPr txBox="1">
            <a:spLocks noChangeArrowheads="1"/>
          </p:cNvSpPr>
          <p:nvPr/>
        </p:nvSpPr>
        <p:spPr bwMode="auto">
          <a:xfrm>
            <a:off x="2987824" y="4519141"/>
            <a:ext cx="10715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cs typeface="Arial" charset="0"/>
              </a:rPr>
              <a:t>supply note</a:t>
            </a:r>
          </a:p>
        </p:txBody>
      </p:sp>
      <p:sp>
        <p:nvSpPr>
          <p:cNvPr id="2" name="Datumsplatzhalter 4"/>
          <p:cNvSpPr txBox="1">
            <a:spLocks noGrp="1"/>
          </p:cNvSpPr>
          <p:nvPr/>
        </p:nvSpPr>
        <p:spPr bwMode="auto">
          <a:xfrm>
            <a:off x="7010400" y="6619875"/>
            <a:ext cx="2601913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05C36B9F-BD03-476A-B014-3F8CCDA0F92E}" type="datetime4">
              <a:rPr lang="de-DE" sz="900">
                <a:solidFill>
                  <a:schemeClr val="bg1"/>
                </a:solidFill>
                <a:latin typeface="+mn-lt"/>
              </a:rPr>
              <a:pPr algn="ctr">
                <a:defRPr/>
              </a:pPr>
              <a:t>14. November 2010</a:t>
            </a:fld>
            <a:r>
              <a:rPr lang="de-DE" sz="900" dirty="0">
                <a:solidFill>
                  <a:schemeClr val="bg1"/>
                </a:solidFill>
                <a:latin typeface="+mn-lt"/>
              </a:rPr>
              <a:t> - </a:t>
            </a:r>
            <a:fld id="{19761C7F-70A8-4CF2-9E1C-0096D7D0CB96}" type="slidenum">
              <a:rPr lang="de-DE" sz="900">
                <a:solidFill>
                  <a:schemeClr val="bg1"/>
                </a:solidFill>
                <a:latin typeface="+mn-lt"/>
              </a:rPr>
              <a:pPr algn="ctr">
                <a:defRPr/>
              </a:pPr>
              <a:t>2</a:t>
            </a:fld>
            <a:endParaRPr lang="de-DE" sz="9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77897" name="Picture 6" descr="C:\Users\ss985861\AppData\Local\Microsoft\Windows\Temporary Internet Files\Content.IE5\GOAPKMMA\MCj043262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28037" y="2642716"/>
            <a:ext cx="500062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98" name="Picture 6" descr="C:\Users\ss985861\AppData\Local\Microsoft\Windows\Temporary Internet Files\Content.IE5\GOAPKMMA\MCj043262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4912" y="1999778"/>
            <a:ext cx="5000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99" name="Picture 6" descr="C:\Users\ss985861\AppData\Local\Microsoft\Windows\Temporary Internet Files\Content.IE5\GOAPKMMA\MCj043262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4912" y="3285653"/>
            <a:ext cx="5000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Rechteck 39"/>
          <p:cNvSpPr/>
          <p:nvPr/>
        </p:nvSpPr>
        <p:spPr>
          <a:xfrm>
            <a:off x="251520" y="1268760"/>
            <a:ext cx="2160240" cy="5040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Example of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Supply Note 2</a:t>
            </a:r>
          </a:p>
          <a:p>
            <a:pPr algn="ctr"/>
            <a:endParaRPr lang="en-US" sz="1400" dirty="0" smtClean="0">
              <a:solidFill>
                <a:schemeClr val="accent1"/>
              </a:solidFill>
            </a:endParaRPr>
          </a:p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Waste type</a:t>
            </a:r>
          </a:p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 Amount</a:t>
            </a:r>
          </a:p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...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Originator Signature</a:t>
            </a:r>
          </a:p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Receive Date</a:t>
            </a:r>
          </a:p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Destination</a:t>
            </a:r>
          </a:p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...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Carrier Signature</a:t>
            </a:r>
          </a:p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Receive Date</a:t>
            </a:r>
          </a:p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...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Contractor Signature</a:t>
            </a:r>
          </a:p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Government  Signature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69" grpId="0"/>
      <p:bldP spid="77871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73" grpId="0" animBg="1"/>
      <p:bldP spid="74" grpId="0" animBg="1"/>
      <p:bldP spid="80" grpId="0" animBg="1"/>
      <p:bldP spid="77895" grpId="0"/>
      <p:bldP spid="40" grpId="0" uiExpand="1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hteck 58"/>
          <p:cNvSpPr/>
          <p:nvPr/>
        </p:nvSpPr>
        <p:spPr>
          <a:xfrm>
            <a:off x="6660232" y="1268760"/>
            <a:ext cx="1512888" cy="504056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de-DE" dirty="0" err="1">
                <a:latin typeface="Arial" pitchFamily="34" charset="0"/>
                <a:cs typeface="Arial" pitchFamily="34" charset="0"/>
              </a:rPr>
              <a:t>Document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5220072" y="3933056"/>
            <a:ext cx="1071563" cy="1440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Layer B</a:t>
            </a:r>
          </a:p>
          <a:p>
            <a:pPr algn="ctr">
              <a:defRPr/>
            </a:pPr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 …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hteck 60"/>
          <p:cNvSpPr/>
          <p:nvPr/>
        </p:nvSpPr>
        <p:spPr>
          <a:xfrm>
            <a:off x="5220072" y="1988840"/>
            <a:ext cx="1071562" cy="1440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Layer A</a:t>
            </a:r>
          </a:p>
          <a:p>
            <a:pPr algn="ctr">
              <a:defRPr/>
            </a:pPr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 …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971600" y="1268760"/>
            <a:ext cx="1512888" cy="504056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de-DE" dirty="0" err="1">
                <a:latin typeface="Arial" pitchFamily="34" charset="0"/>
                <a:cs typeface="Arial" pitchFamily="34" charset="0"/>
              </a:rPr>
              <a:t>Document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 descr="C:\Users\Gerhards\AppData\Local\Microsoft\Windows\Temporary Internet Files\Content.IE5\OJ21VYI3\MC90029716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5661248"/>
            <a:ext cx="582878" cy="544998"/>
          </a:xfrm>
          <a:prstGeom prst="rect">
            <a:avLst/>
          </a:prstGeom>
          <a:noFill/>
        </p:spPr>
      </p:pic>
      <p:sp>
        <p:nvSpPr>
          <p:cNvPr id="24578" name="Titel 1"/>
          <p:cNvSpPr>
            <a:spLocks noGrp="1"/>
          </p:cNvSpPr>
          <p:nvPr>
            <p:ph type="title"/>
          </p:nvPr>
        </p:nvSpPr>
        <p:spPr bwMode="auto">
          <a:xfrm>
            <a:off x="1714500" y="287338"/>
            <a:ext cx="6637338" cy="720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Sequential Structures</a:t>
            </a:r>
          </a:p>
        </p:txBody>
      </p:sp>
      <p:sp>
        <p:nvSpPr>
          <p:cNvPr id="37" name="Rechteck 36"/>
          <p:cNvSpPr/>
          <p:nvPr/>
        </p:nvSpPr>
        <p:spPr>
          <a:xfrm>
            <a:off x="2843808" y="1988840"/>
            <a:ext cx="1071562" cy="1440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Layer A</a:t>
            </a:r>
          </a:p>
          <a:p>
            <a:pPr algn="ctr">
              <a:defRPr/>
            </a:pPr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 …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2843808" y="3933056"/>
            <a:ext cx="1071563" cy="1440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Layer B</a:t>
            </a:r>
          </a:p>
          <a:p>
            <a:pPr algn="ctr">
              <a:defRPr/>
            </a:pPr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 …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Gerade Verbindung 43"/>
          <p:cNvCxnSpPr/>
          <p:nvPr/>
        </p:nvCxnSpPr>
        <p:spPr>
          <a:xfrm>
            <a:off x="1115616" y="5590183"/>
            <a:ext cx="1079500" cy="71913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V="1">
            <a:off x="1115616" y="5590183"/>
            <a:ext cx="1008063" cy="71913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7" name="Rechteck 33"/>
          <p:cNvSpPr>
            <a:spLocks noChangeArrowheads="1"/>
          </p:cNvSpPr>
          <p:nvPr/>
        </p:nvSpPr>
        <p:spPr bwMode="auto">
          <a:xfrm>
            <a:off x="3995936" y="1196752"/>
            <a:ext cx="1150938" cy="433387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Workflow</a:t>
            </a:r>
          </a:p>
        </p:txBody>
      </p:sp>
      <p:sp>
        <p:nvSpPr>
          <p:cNvPr id="24" name="Ellipse 23"/>
          <p:cNvSpPr/>
          <p:nvPr/>
        </p:nvSpPr>
        <p:spPr>
          <a:xfrm>
            <a:off x="4427984" y="1772816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4139952" y="2927794"/>
            <a:ext cx="8640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Task A</a:t>
            </a:r>
            <a:endParaRPr lang="de-DE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4139952" y="4800002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Task B</a:t>
            </a:r>
            <a:endParaRPr lang="de-DE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Gerade Verbindung mit Pfeil 34"/>
          <p:cNvCxnSpPr>
            <a:stCxn id="24" idx="4"/>
            <a:endCxn id="26" idx="0"/>
          </p:cNvCxnSpPr>
          <p:nvPr/>
        </p:nvCxnSpPr>
        <p:spPr>
          <a:xfrm rot="16200000" flipH="1">
            <a:off x="4136817" y="2492611"/>
            <a:ext cx="869226" cy="1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26" idx="2"/>
            <a:endCxn id="27" idx="0"/>
          </p:cNvCxnSpPr>
          <p:nvPr/>
        </p:nvCxnSpPr>
        <p:spPr>
          <a:xfrm rot="5400000">
            <a:off x="3885074" y="4113076"/>
            <a:ext cx="1371002" cy="2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Gerhards\AppData\Local\Microsoft\Windows\Temporary Internet Files\Content.IE5\SZ5EK66X\MC900432621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9508" y="2060848"/>
            <a:ext cx="850404" cy="850404"/>
          </a:xfrm>
          <a:prstGeom prst="rect">
            <a:avLst/>
          </a:prstGeom>
          <a:noFill/>
        </p:spPr>
      </p:pic>
      <p:pic>
        <p:nvPicPr>
          <p:cNvPr id="1027" name="Picture 3" descr="C:\Users\Gerhards\AppData\Local\Microsoft\Windows\Temporary Internet Files\Content.IE5\EJ5HY23T\MC900432624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30312" y="3933056"/>
            <a:ext cx="849600" cy="849600"/>
          </a:xfrm>
          <a:prstGeom prst="rect">
            <a:avLst/>
          </a:prstGeom>
          <a:noFill/>
        </p:spPr>
      </p:pic>
      <p:pic>
        <p:nvPicPr>
          <p:cNvPr id="58" name="Picture 7" descr="C:\Users\Gerhards\AppData\Local\Microsoft\Windows\Temporary Internet Files\Content.IE5\OJ21VYI3\MC900297161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7165008" y="4725144"/>
            <a:ext cx="582878" cy="544998"/>
          </a:xfrm>
          <a:prstGeom prst="rect">
            <a:avLst/>
          </a:prstGeom>
          <a:noFill/>
        </p:spPr>
      </p:pic>
      <p:pic>
        <p:nvPicPr>
          <p:cNvPr id="60" name="Picture 7" descr="C:\Users\Gerhards\AppData\Local\Microsoft\Windows\Temporary Internet Files\Content.IE5\OJ21VYI3\MC90029716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5008" y="2780928"/>
            <a:ext cx="582878" cy="544998"/>
          </a:xfrm>
          <a:prstGeom prst="rect">
            <a:avLst/>
          </a:prstGeom>
          <a:noFill/>
        </p:spPr>
      </p:pic>
      <p:pic>
        <p:nvPicPr>
          <p:cNvPr id="71" name="Picture 2" descr="C:\Users\Gerhards\AppData\Local\Microsoft\Windows\Temporary Internet Files\Content.IE5\SZ5EK66X\MC900432621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060848"/>
            <a:ext cx="850404" cy="850404"/>
          </a:xfrm>
          <a:prstGeom prst="rect">
            <a:avLst/>
          </a:prstGeom>
          <a:noFill/>
        </p:spPr>
      </p:pic>
      <p:pic>
        <p:nvPicPr>
          <p:cNvPr id="72" name="Picture 3" descr="C:\Users\Gerhards\AppData\Local\Microsoft\Windows\Temporary Internet Files\Content.IE5\EJ5HY23T\MC900432624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933056"/>
            <a:ext cx="849600" cy="849600"/>
          </a:xfrm>
          <a:prstGeom prst="rect">
            <a:avLst/>
          </a:prstGeom>
          <a:noFill/>
        </p:spPr>
      </p:pic>
      <p:sp>
        <p:nvSpPr>
          <p:cNvPr id="74" name="Rechteck 33"/>
          <p:cNvSpPr>
            <a:spLocks noChangeArrowheads="1"/>
          </p:cNvSpPr>
          <p:nvPr/>
        </p:nvSpPr>
        <p:spPr bwMode="auto">
          <a:xfrm>
            <a:off x="2844998" y="1411437"/>
            <a:ext cx="1150938" cy="433387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Actors</a:t>
            </a:r>
            <a:endParaRPr lang="de-DE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Rechteck 33"/>
          <p:cNvSpPr>
            <a:spLocks noChangeArrowheads="1"/>
          </p:cNvSpPr>
          <p:nvPr/>
        </p:nvSpPr>
        <p:spPr bwMode="auto">
          <a:xfrm>
            <a:off x="5149254" y="1411437"/>
            <a:ext cx="1150938" cy="433387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Actors</a:t>
            </a:r>
            <a:endParaRPr lang="de-DE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59259E-6 L -0.18437 2.59259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22222E-6 L -0.18437 -2.22222E-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" y="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18559 2.59259E-6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7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22222E-6 L 0.18559 -2.22222E-6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uiExpand="1" build="allAtOnce" animBg="1"/>
      <p:bldP spid="62" grpId="0" animBg="1"/>
      <p:bldP spid="62" grpId="1" animBg="1"/>
      <p:bldP spid="62" grpId="2" animBg="1"/>
      <p:bldP spid="61" grpId="0" animBg="1"/>
      <p:bldP spid="61" grpId="1" animBg="1"/>
      <p:bldP spid="61" grpId="2" animBg="1"/>
      <p:bldP spid="20" grpId="0" build="allAtOnce" animBg="1"/>
      <p:bldP spid="20" grpId="1" build="allAtOnce"/>
      <p:bldP spid="37" grpId="0" animBg="1"/>
      <p:bldP spid="37" grpId="1" animBg="1"/>
      <p:bldP spid="37" grpId="2" animBg="1"/>
      <p:bldP spid="41" grpId="0" animBg="1"/>
      <p:bldP spid="41" grpId="1" animBg="1"/>
      <p:bldP spid="27" grpId="0" animBg="1"/>
      <p:bldP spid="74" grpId="0"/>
      <p:bldP spid="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71600" y="1268760"/>
            <a:ext cx="1512888" cy="504056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de-DE" dirty="0" err="1">
                <a:latin typeface="Arial" pitchFamily="34" charset="0"/>
                <a:cs typeface="Arial" pitchFamily="34" charset="0"/>
              </a:rPr>
              <a:t>Document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2771800" y="1844824"/>
            <a:ext cx="1224136" cy="424847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de-DE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Layer B</a:t>
            </a:r>
          </a:p>
          <a:p>
            <a:pPr algn="ctr">
              <a:defRPr/>
            </a:pPr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 …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Titel 1"/>
          <p:cNvSpPr>
            <a:spLocks noGrp="1"/>
          </p:cNvSpPr>
          <p:nvPr>
            <p:ph type="title"/>
          </p:nvPr>
        </p:nvSpPr>
        <p:spPr bwMode="auto">
          <a:xfrm>
            <a:off x="1714500" y="287338"/>
            <a:ext cx="6637338" cy="720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Hierarchical Structure</a:t>
            </a:r>
          </a:p>
        </p:txBody>
      </p:sp>
      <p:sp>
        <p:nvSpPr>
          <p:cNvPr id="13" name="Ellipse 12"/>
          <p:cNvSpPr/>
          <p:nvPr/>
        </p:nvSpPr>
        <p:spPr>
          <a:xfrm>
            <a:off x="4427984" y="1772816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4139952" y="2927794"/>
            <a:ext cx="8640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Task A</a:t>
            </a:r>
            <a:endParaRPr lang="de-DE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4139952" y="4800002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Task B</a:t>
            </a:r>
            <a:endParaRPr lang="de-DE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Gerade Verbindung mit Pfeil 16"/>
          <p:cNvCxnSpPr>
            <a:stCxn id="13" idx="4"/>
            <a:endCxn id="15" idx="0"/>
          </p:cNvCxnSpPr>
          <p:nvPr/>
        </p:nvCxnSpPr>
        <p:spPr>
          <a:xfrm rot="16200000" flipH="1">
            <a:off x="4136817" y="2492611"/>
            <a:ext cx="869226" cy="1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15" idx="2"/>
            <a:endCxn id="16" idx="0"/>
          </p:cNvCxnSpPr>
          <p:nvPr/>
        </p:nvCxnSpPr>
        <p:spPr>
          <a:xfrm rot="5400000">
            <a:off x="3885074" y="4113076"/>
            <a:ext cx="1371002" cy="2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hteck 19"/>
          <p:cNvSpPr/>
          <p:nvPr/>
        </p:nvSpPr>
        <p:spPr>
          <a:xfrm>
            <a:off x="2843808" y="1988840"/>
            <a:ext cx="1071562" cy="1440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Layer A</a:t>
            </a:r>
          </a:p>
          <a:p>
            <a:pPr algn="ctr">
              <a:defRPr/>
            </a:pPr>
            <a:r>
              <a:rPr lang="de-DE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 …</a:t>
            </a: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de-DE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2" descr="C:\Users\Gerhards\AppData\Local\Microsoft\Windows\Temporary Internet Files\Content.IE5\SZ5EK66X\MC90043262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9508" y="2060848"/>
            <a:ext cx="850404" cy="850404"/>
          </a:xfrm>
          <a:prstGeom prst="rect">
            <a:avLst/>
          </a:prstGeom>
          <a:noFill/>
        </p:spPr>
      </p:pic>
      <p:pic>
        <p:nvPicPr>
          <p:cNvPr id="23" name="Picture 3" descr="C:\Users\Gerhards\AppData\Local\Microsoft\Windows\Temporary Internet Files\Content.IE5\EJ5HY23T\MC900432624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30312" y="3933056"/>
            <a:ext cx="849600" cy="849600"/>
          </a:xfrm>
          <a:prstGeom prst="rect">
            <a:avLst/>
          </a:prstGeom>
          <a:noFill/>
        </p:spPr>
      </p:pic>
      <p:sp>
        <p:nvSpPr>
          <p:cNvPr id="24" name="Rechteck 33"/>
          <p:cNvSpPr>
            <a:spLocks noChangeArrowheads="1"/>
          </p:cNvSpPr>
          <p:nvPr/>
        </p:nvSpPr>
        <p:spPr bwMode="auto">
          <a:xfrm>
            <a:off x="3995936" y="1196752"/>
            <a:ext cx="1150938" cy="433387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Workflow</a:t>
            </a:r>
          </a:p>
        </p:txBody>
      </p:sp>
      <p:sp>
        <p:nvSpPr>
          <p:cNvPr id="25" name="Rechteck 33"/>
          <p:cNvSpPr>
            <a:spLocks noChangeArrowheads="1"/>
          </p:cNvSpPr>
          <p:nvPr/>
        </p:nvSpPr>
        <p:spPr bwMode="auto">
          <a:xfrm>
            <a:off x="2844998" y="1411437"/>
            <a:ext cx="1150938" cy="433387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Actors</a:t>
            </a:r>
            <a:endParaRPr lang="de-DE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" name="Picture 7" descr="C:\Users\Gerhards\AppData\Local\Microsoft\Windows\Temporary Internet Files\Content.IE5\OJ21VYI3\MC90029716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780928"/>
            <a:ext cx="582878" cy="544998"/>
          </a:xfrm>
          <a:prstGeom prst="rect">
            <a:avLst/>
          </a:prstGeom>
          <a:noFill/>
        </p:spPr>
      </p:pic>
      <p:pic>
        <p:nvPicPr>
          <p:cNvPr id="27" name="Picture 7" descr="C:\Users\Gerhards\AppData\Local\Microsoft\Windows\Temporary Internet Files\Content.IE5\OJ21VYI3\MC900297161[1].wmf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1475656" y="5373216"/>
            <a:ext cx="582878" cy="54499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59259E-6 L -0.18437 2.59259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-0.1849 -0.0050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1" grpId="1" animBg="1"/>
      <p:bldP spid="21" grpId="2" animBg="1"/>
      <p:bldP spid="20" grpId="0" animBg="1"/>
      <p:bldP spid="20" grpId="1" animBg="1"/>
      <p:bldP spid="20" grpId="2" animBg="1"/>
      <p:bldP spid="25" grpId="0"/>
      <p:bldP spid="2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erhards\Documents\SVN\hix4agws\trunk\documentation\text\publications\New_Orleans_2010_Works_10\Vortrag\taskA_Schema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196752"/>
            <a:ext cx="4076700" cy="2724150"/>
          </a:xfrm>
          <a:prstGeom prst="rect">
            <a:avLst/>
          </a:prstGeom>
          <a:noFill/>
        </p:spPr>
      </p:pic>
      <p:sp>
        <p:nvSpPr>
          <p:cNvPr id="28674" name="Titel 1"/>
          <p:cNvSpPr>
            <a:spLocks noGrp="1"/>
          </p:cNvSpPr>
          <p:nvPr>
            <p:ph type="title"/>
          </p:nvPr>
        </p:nvSpPr>
        <p:spPr bwMode="auto">
          <a:xfrm>
            <a:off x="1714500" y="287338"/>
            <a:ext cx="6637338" cy="720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Mapping to XML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323850" y="1125538"/>
            <a:ext cx="6480398" cy="580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&lt;root&gt;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task_B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...&gt; 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task_A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tasktype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=“SEQ”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    id=“task_A_1“</a:t>
            </a:r>
            <a:br>
              <a:rPr lang="en-US" sz="1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starttime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=“2010-11-08T16:20...”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endtime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=“2010-11-08T16:21...”&gt;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&lt;parameters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&lt;garbage&gt; 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oil 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&lt;/garbage&gt; 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&lt;volume&gt; 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  100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L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&lt;/volume&gt; 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&lt;/parameters&gt;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&lt;results&gt;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&lt;destination&gt; 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John Doe Company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&lt;/destination&gt; 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&lt;/results&gt;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&lt;Signature&gt;...&lt;/Signature&gt;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&lt;/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task_A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&lt;parameters&gt;...&lt;/parameters&gt;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&lt;Signature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&gt;...&lt;/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Signature&gt;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task_B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&lt;/root&gt; 	</a:t>
            </a:r>
          </a:p>
          <a:p>
            <a:pPr>
              <a:spcBef>
                <a:spcPct val="50000"/>
              </a:spcBef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5435600" y="1484313"/>
            <a:ext cx="792163" cy="792162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5940425" y="3284539"/>
            <a:ext cx="2592388" cy="360486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5940425" y="2708275"/>
            <a:ext cx="2592388" cy="576263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5435600" y="2276475"/>
            <a:ext cx="792163" cy="288925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bgerundetes Rechteck 11"/>
          <p:cNvSpPr/>
          <p:nvPr/>
        </p:nvSpPr>
        <p:spPr>
          <a:xfrm>
            <a:off x="5652120" y="5376066"/>
            <a:ext cx="8640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Task A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7380312" y="5376066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Task B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25" name="Gerade Verbindung mit Pfeil 24"/>
          <p:cNvCxnSpPr>
            <a:stCxn id="12" idx="3"/>
            <a:endCxn id="14" idx="1"/>
          </p:cNvCxnSpPr>
          <p:nvPr/>
        </p:nvCxnSpPr>
        <p:spPr>
          <a:xfrm>
            <a:off x="6516216" y="5626669"/>
            <a:ext cx="8640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5940152" y="3644578"/>
            <a:ext cx="2592388" cy="360486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" name="Gerade Verbindung 16"/>
          <p:cNvCxnSpPr/>
          <p:nvPr/>
        </p:nvCxnSpPr>
        <p:spPr>
          <a:xfrm rot="5400000">
            <a:off x="-1152637" y="3609021"/>
            <a:ext cx="3960442" cy="0"/>
          </a:xfrm>
          <a:prstGeom prst="line">
            <a:avLst/>
          </a:prstGeom>
          <a:ln w="254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5400000">
            <a:off x="-1800709" y="3825043"/>
            <a:ext cx="482453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500" fill="hold"/>
                                        <p:tgtEl>
                                          <p:spTgt spid="36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500" fill="hold"/>
                                        <p:tgtEl>
                                          <p:spTgt spid="368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9" dur="500" fill="hold"/>
                                        <p:tgtEl>
                                          <p:spTgt spid="368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1" dur="500" fill="hold"/>
                                        <p:tgtEl>
                                          <p:spTgt spid="368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3" dur="500" fill="hold"/>
                                        <p:tgtEl>
                                          <p:spTgt spid="368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5" dur="500" fill="hold"/>
                                        <p:tgtEl>
                                          <p:spTgt spid="368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7" dur="500" fill="hold"/>
                                        <p:tgtEl>
                                          <p:spTgt spid="368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9" dur="500" fill="hold"/>
                                        <p:tgtEl>
                                          <p:spTgt spid="368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500" fill="hold"/>
                                        <p:tgtEl>
                                          <p:spTgt spid="368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3" dur="500" fill="hold"/>
                                        <p:tgtEl>
                                          <p:spTgt spid="368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500" fill="hold"/>
                                        <p:tgtEl>
                                          <p:spTgt spid="3687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9" dur="500" fill="hold"/>
                                        <p:tgtEl>
                                          <p:spTgt spid="368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500" fill="hold"/>
                                        <p:tgtEl>
                                          <p:spTgt spid="368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3" dur="500" fill="hold"/>
                                        <p:tgtEl>
                                          <p:spTgt spid="368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5" dur="500" fill="hold"/>
                                        <p:tgtEl>
                                          <p:spTgt spid="368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7" dur="500" fill="hold"/>
                                        <p:tgtEl>
                                          <p:spTgt spid="368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9" dur="500" fill="hold"/>
                                        <p:tgtEl>
                                          <p:spTgt spid="3687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1" dur="500" fill="hold"/>
                                        <p:tgtEl>
                                          <p:spTgt spid="36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3" dur="500" fill="hold"/>
                                        <p:tgtEl>
                                          <p:spTgt spid="368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5" dur="500" fill="hold"/>
                                        <p:tgtEl>
                                          <p:spTgt spid="368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7" dur="500" fill="hold"/>
                                        <p:tgtEl>
                                          <p:spTgt spid="368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9" dur="500" fill="hold"/>
                                        <p:tgtEl>
                                          <p:spTgt spid="368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1" dur="500" fill="hold"/>
                                        <p:tgtEl>
                                          <p:spTgt spid="368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3" dur="500" fill="hold"/>
                                        <p:tgtEl>
                                          <p:spTgt spid="368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5" dur="500" fill="hold"/>
                                        <p:tgtEl>
                                          <p:spTgt spid="368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7" dur="500" fill="hold"/>
                                        <p:tgtEl>
                                          <p:spTgt spid="368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9" dur="500" fill="hold"/>
                                        <p:tgtEl>
                                          <p:spTgt spid="368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1" dur="500" fill="hold"/>
                                        <p:tgtEl>
                                          <p:spTgt spid="3687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3" dur="500" fill="hold"/>
                                        <p:tgtEl>
                                          <p:spTgt spid="3687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5" dur="2000" fill="hold"/>
                                        <p:tgtEl>
                                          <p:spTgt spid="368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7" dur="500" fill="hold"/>
                                        <p:tgtEl>
                                          <p:spTgt spid="368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9" dur="500" fill="hold"/>
                                        <p:tgtEl>
                                          <p:spTgt spid="368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1" dur="500" fill="hold"/>
                                        <p:tgtEl>
                                          <p:spTgt spid="368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3" dur="500" fill="hold"/>
                                        <p:tgtEl>
                                          <p:spTgt spid="368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5" dur="500" fill="hold"/>
                                        <p:tgtEl>
                                          <p:spTgt spid="3687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4F81BD"/>
                                      </p:to>
                                    </p:animClr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5" dur="500" fill="hold"/>
                                        <p:tgtEl>
                                          <p:spTgt spid="36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7" dur="500" fill="hold"/>
                                        <p:tgtEl>
                                          <p:spTgt spid="3687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9" dur="500" fill="hold"/>
                                        <p:tgtEl>
                                          <p:spTgt spid="3687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5" dur="500" fill="hold"/>
                                        <p:tgtEl>
                                          <p:spTgt spid="36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7" dur="500" fill="hold"/>
                                        <p:tgtEl>
                                          <p:spTgt spid="3687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9" dur="500" fill="hold"/>
                                        <p:tgtEl>
                                          <p:spTgt spid="3687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1" dur="500" fill="hold"/>
                                        <p:tgtEl>
                                          <p:spTgt spid="3687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9" grpId="0" animBg="1"/>
      <p:bldP spid="36879" grpId="1" animBg="1"/>
      <p:bldP spid="36880" grpId="0" animBg="1"/>
      <p:bldP spid="36880" grpId="1" animBg="1"/>
      <p:bldP spid="13" grpId="0" animBg="1"/>
      <p:bldP spid="13" grpId="1" animBg="1"/>
      <p:bldP spid="15" grpId="0" animBg="1"/>
      <p:bldP spid="15" grpId="1" animBg="1"/>
      <p:bldP spid="28" grpId="0" animBg="1"/>
      <p:bldP spid="2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/>
          </p:cNvSpPr>
          <p:nvPr>
            <p:ph type="title"/>
          </p:nvPr>
        </p:nvSpPr>
        <p:spPr bwMode="auto">
          <a:xfrm>
            <a:off x="1714500" y="287338"/>
            <a:ext cx="6637338" cy="720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Layer Structure for Control Flow Patterns</a:t>
            </a:r>
          </a:p>
        </p:txBody>
      </p:sp>
      <p:pic>
        <p:nvPicPr>
          <p:cNvPr id="30726" name="Picture 3" descr="C:\Users\Gerhards\Documents\SVN\hix4agws\trunk\documentation\text\publications\New_Orleans_2010_Works_10\Vortrag\DataPatternsAndRoo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3963" y="1196975"/>
            <a:ext cx="455295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Gerade Verbindung mit Pfeil 11"/>
          <p:cNvCxnSpPr/>
          <p:nvPr/>
        </p:nvCxnSpPr>
        <p:spPr>
          <a:xfrm flipV="1">
            <a:off x="1763713" y="1370013"/>
            <a:ext cx="3240087" cy="428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cxnSpLocks noChangeShapeType="1"/>
          </p:cNvCxnSpPr>
          <p:nvPr/>
        </p:nvCxnSpPr>
        <p:spPr bwMode="auto">
          <a:xfrm>
            <a:off x="1987550" y="2205038"/>
            <a:ext cx="3016250" cy="1587"/>
          </a:xfrm>
          <a:prstGeom prst="straightConnector1">
            <a:avLst/>
          </a:prstGeom>
          <a:noFill/>
          <a:ln w="28575" algn="ctr">
            <a:solidFill>
              <a:srgbClr val="3366FF"/>
            </a:solidFill>
            <a:round/>
            <a:headEnd/>
            <a:tailEnd type="arrow" w="med" len="med"/>
          </a:ln>
        </p:spPr>
      </p:cxnSp>
      <p:sp>
        <p:nvSpPr>
          <p:cNvPr id="30729" name="Textfeld 17"/>
          <p:cNvSpPr txBox="1">
            <a:spLocks noChangeArrowheads="1"/>
          </p:cNvSpPr>
          <p:nvPr/>
        </p:nvSpPr>
        <p:spPr bwMode="auto">
          <a:xfrm>
            <a:off x="2916238" y="1908175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Sequence</a:t>
            </a:r>
          </a:p>
        </p:txBody>
      </p:sp>
      <p:cxnSp>
        <p:nvCxnSpPr>
          <p:cNvPr id="27" name="Gerade Verbindung mit Pfeil 26"/>
          <p:cNvCxnSpPr>
            <a:cxnSpLocks noChangeShapeType="1"/>
          </p:cNvCxnSpPr>
          <p:nvPr/>
        </p:nvCxnSpPr>
        <p:spPr bwMode="auto">
          <a:xfrm rot="10800000">
            <a:off x="5508625" y="1412875"/>
            <a:ext cx="1943100" cy="144463"/>
          </a:xfrm>
          <a:prstGeom prst="straightConnector1">
            <a:avLst/>
          </a:prstGeom>
          <a:noFill/>
          <a:ln w="28575" algn="ctr">
            <a:solidFill>
              <a:srgbClr val="3366FF"/>
            </a:solidFill>
            <a:round/>
            <a:headEnd/>
            <a:tailEnd type="arrow" w="med" len="med"/>
          </a:ln>
        </p:spPr>
      </p:cxnSp>
      <p:sp>
        <p:nvSpPr>
          <p:cNvPr id="13" name="Ellipse 12"/>
          <p:cNvSpPr/>
          <p:nvPr/>
        </p:nvSpPr>
        <p:spPr>
          <a:xfrm>
            <a:off x="1768818" y="1268760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Abgerundetes Rechteck 13"/>
          <p:cNvSpPr/>
          <p:nvPr/>
        </p:nvSpPr>
        <p:spPr>
          <a:xfrm>
            <a:off x="1481356" y="1916832"/>
            <a:ext cx="8640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s1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17" name="Gerade Verbindung mit Pfeil 16"/>
          <p:cNvCxnSpPr>
            <a:endCxn id="14" idx="0"/>
          </p:cNvCxnSpPr>
          <p:nvPr/>
        </p:nvCxnSpPr>
        <p:spPr>
          <a:xfrm rot="5400000">
            <a:off x="1732814" y="1735102"/>
            <a:ext cx="362320" cy="1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aute 18"/>
          <p:cNvSpPr/>
          <p:nvPr/>
        </p:nvSpPr>
        <p:spPr>
          <a:xfrm>
            <a:off x="1745728" y="2630609"/>
            <a:ext cx="342896" cy="357190"/>
          </a:xfrm>
          <a:prstGeom prst="diamond">
            <a:avLst/>
          </a:prstGeom>
          <a:solidFill>
            <a:schemeClr val="bg1"/>
          </a:solidFill>
          <a:ln>
            <a:solidFill>
              <a:srgbClr val="DE9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rgbClr val="DE9400"/>
                </a:solidFill>
              </a:rPr>
              <a:t>X</a:t>
            </a:r>
            <a:endParaRPr lang="de-DE" sz="1400" b="1" dirty="0">
              <a:solidFill>
                <a:srgbClr val="DE9400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476094" y="3143818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l1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470394" y="3935906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l2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2201436" y="3575866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r1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3" name="Raute 22"/>
          <p:cNvSpPr/>
          <p:nvPr/>
        </p:nvSpPr>
        <p:spPr>
          <a:xfrm>
            <a:off x="1714524" y="4365104"/>
            <a:ext cx="342896" cy="357190"/>
          </a:xfrm>
          <a:prstGeom prst="diamond">
            <a:avLst/>
          </a:prstGeom>
          <a:solidFill>
            <a:schemeClr val="bg1"/>
          </a:solidFill>
          <a:ln>
            <a:solidFill>
              <a:srgbClr val="DE9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rgbClr val="DE9400"/>
                </a:solidFill>
              </a:rPr>
              <a:t>M</a:t>
            </a:r>
            <a:endParaRPr lang="de-DE" sz="1400" b="1" dirty="0">
              <a:solidFill>
                <a:srgbClr val="DE9400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1751055" y="6029325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5" name="Raute 24"/>
          <p:cNvSpPr/>
          <p:nvPr/>
        </p:nvSpPr>
        <p:spPr>
          <a:xfrm>
            <a:off x="1714524" y="5229200"/>
            <a:ext cx="342896" cy="357190"/>
          </a:xfrm>
          <a:prstGeom prst="diamond">
            <a:avLst/>
          </a:prstGeom>
          <a:solidFill>
            <a:schemeClr val="bg1"/>
          </a:solidFill>
          <a:ln>
            <a:solidFill>
              <a:srgbClr val="DE9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rgbClr val="DE9400"/>
                </a:solidFill>
              </a:rPr>
              <a:t>X</a:t>
            </a:r>
            <a:endParaRPr lang="de-DE" sz="1400" b="1" dirty="0">
              <a:solidFill>
                <a:srgbClr val="DE9400"/>
              </a:solidFill>
            </a:endParaRPr>
          </a:p>
        </p:txBody>
      </p:sp>
      <p:cxnSp>
        <p:nvCxnSpPr>
          <p:cNvPr id="28" name="Gerade Verbindung mit Pfeil 27"/>
          <p:cNvCxnSpPr>
            <a:stCxn id="14" idx="2"/>
            <a:endCxn id="19" idx="0"/>
          </p:cNvCxnSpPr>
          <p:nvPr/>
        </p:nvCxnSpPr>
        <p:spPr>
          <a:xfrm rot="16200000" flipH="1">
            <a:off x="1809005" y="2522437"/>
            <a:ext cx="212571" cy="3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 rot="5400000">
            <a:off x="759851" y="3787615"/>
            <a:ext cx="290882" cy="5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23" idx="2"/>
            <a:endCxn id="25" idx="0"/>
          </p:cNvCxnSpPr>
          <p:nvPr/>
        </p:nvCxnSpPr>
        <p:spPr>
          <a:xfrm rot="5400000">
            <a:off x="1632519" y="4975747"/>
            <a:ext cx="5069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stCxn id="25" idx="2"/>
            <a:endCxn id="24" idx="0"/>
          </p:cNvCxnSpPr>
          <p:nvPr/>
        </p:nvCxnSpPr>
        <p:spPr>
          <a:xfrm rot="16200000" flipH="1">
            <a:off x="1668484" y="5803877"/>
            <a:ext cx="442935" cy="7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Form 37"/>
          <p:cNvCxnSpPr>
            <a:stCxn id="19" idx="1"/>
          </p:cNvCxnSpPr>
          <p:nvPr/>
        </p:nvCxnSpPr>
        <p:spPr>
          <a:xfrm rot="10800000" flipV="1">
            <a:off x="908142" y="2809204"/>
            <a:ext cx="837586" cy="33461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Form 39"/>
          <p:cNvCxnSpPr>
            <a:stCxn id="19" idx="3"/>
            <a:endCxn id="22" idx="0"/>
          </p:cNvCxnSpPr>
          <p:nvPr/>
        </p:nvCxnSpPr>
        <p:spPr>
          <a:xfrm>
            <a:off x="2088624" y="2809204"/>
            <a:ext cx="542010" cy="76666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Form 41"/>
          <p:cNvCxnSpPr>
            <a:endCxn id="23" idx="1"/>
          </p:cNvCxnSpPr>
          <p:nvPr/>
        </p:nvCxnSpPr>
        <p:spPr>
          <a:xfrm rot="16200000" flipH="1">
            <a:off x="1255190" y="4084364"/>
            <a:ext cx="106587" cy="81208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Form 43"/>
          <p:cNvCxnSpPr>
            <a:stCxn id="22" idx="2"/>
            <a:endCxn id="23" idx="3"/>
          </p:cNvCxnSpPr>
          <p:nvPr/>
        </p:nvCxnSpPr>
        <p:spPr>
          <a:xfrm rot="5400000">
            <a:off x="2110714" y="4023778"/>
            <a:ext cx="466627" cy="57321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winkelte Verbindung 45"/>
          <p:cNvCxnSpPr>
            <a:stCxn id="25" idx="3"/>
            <a:endCxn id="14" idx="3"/>
          </p:cNvCxnSpPr>
          <p:nvPr/>
        </p:nvCxnSpPr>
        <p:spPr>
          <a:xfrm flipV="1">
            <a:off x="2057420" y="2167435"/>
            <a:ext cx="288032" cy="3240360"/>
          </a:xfrm>
          <a:prstGeom prst="bentConnector3">
            <a:avLst>
              <a:gd name="adj1" fmla="val 38770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/>
          </p:nvPr>
        </p:nvSpPr>
        <p:spPr bwMode="auto">
          <a:xfrm>
            <a:off x="1714500" y="287338"/>
            <a:ext cx="6637338" cy="720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Layer Structure for Control Flow Pattern</a:t>
            </a:r>
          </a:p>
        </p:txBody>
      </p:sp>
      <p:pic>
        <p:nvPicPr>
          <p:cNvPr id="32774" name="Picture 3" descr="C:\Users\Gerhards\Documents\SVN\hix4agws\trunk\documentation\text\publications\New_Orleans_2010_Works_10\Vortrag\DataPatternsAndRoo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3963" y="1196975"/>
            <a:ext cx="455295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Gerade Verbindung mit Pfeil 18"/>
          <p:cNvCxnSpPr/>
          <p:nvPr/>
        </p:nvCxnSpPr>
        <p:spPr>
          <a:xfrm>
            <a:off x="2131814" y="2780928"/>
            <a:ext cx="2872234" cy="7200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6" name="Textfeld 19"/>
          <p:cNvSpPr txBox="1">
            <a:spLocks noChangeArrowheads="1"/>
          </p:cNvSpPr>
          <p:nvPr/>
        </p:nvSpPr>
        <p:spPr bwMode="auto">
          <a:xfrm>
            <a:off x="2843808" y="2486224"/>
            <a:ext cx="192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Exclusive Choice</a:t>
            </a:r>
          </a:p>
        </p:txBody>
      </p:sp>
      <p:cxnSp>
        <p:nvCxnSpPr>
          <p:cNvPr id="21" name="Gerade Verbindung mit Pfeil 20"/>
          <p:cNvCxnSpPr>
            <a:cxnSpLocks noChangeShapeType="1"/>
          </p:cNvCxnSpPr>
          <p:nvPr/>
        </p:nvCxnSpPr>
        <p:spPr bwMode="auto">
          <a:xfrm>
            <a:off x="1187450" y="3357563"/>
            <a:ext cx="3968750" cy="9525"/>
          </a:xfrm>
          <a:prstGeom prst="straightConnector1">
            <a:avLst/>
          </a:prstGeom>
          <a:noFill/>
          <a:ln w="28575" algn="ctr">
            <a:solidFill>
              <a:srgbClr val="3366FF"/>
            </a:solidFill>
            <a:round/>
            <a:headEnd/>
            <a:tailEnd type="arrow" w="med" len="med"/>
          </a:ln>
        </p:spPr>
      </p:cxnSp>
      <p:sp>
        <p:nvSpPr>
          <p:cNvPr id="32778" name="Textfeld 21"/>
          <p:cNvSpPr txBox="1">
            <a:spLocks noChangeArrowheads="1"/>
          </p:cNvSpPr>
          <p:nvPr/>
        </p:nvSpPr>
        <p:spPr bwMode="auto">
          <a:xfrm>
            <a:off x="3068638" y="3068638"/>
            <a:ext cx="1222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Sequence</a:t>
            </a:r>
          </a:p>
        </p:txBody>
      </p:sp>
      <p:cxnSp>
        <p:nvCxnSpPr>
          <p:cNvPr id="30" name="Gerade Verbindung mit Pfeil 29"/>
          <p:cNvCxnSpPr/>
          <p:nvPr/>
        </p:nvCxnSpPr>
        <p:spPr>
          <a:xfrm rot="10800000">
            <a:off x="5364163" y="2276475"/>
            <a:ext cx="1871662" cy="5048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cxnSpLocks noChangeShapeType="1"/>
          </p:cNvCxnSpPr>
          <p:nvPr/>
        </p:nvCxnSpPr>
        <p:spPr bwMode="auto">
          <a:xfrm rot="10800000">
            <a:off x="5940425" y="2997200"/>
            <a:ext cx="1439863" cy="144463"/>
          </a:xfrm>
          <a:prstGeom prst="straightConnector1">
            <a:avLst/>
          </a:prstGeom>
          <a:noFill/>
          <a:ln w="28575" algn="ctr">
            <a:solidFill>
              <a:srgbClr val="3366FF"/>
            </a:solidFill>
            <a:round/>
            <a:headEnd/>
            <a:tailEnd type="arrow" w="med" len="med"/>
          </a:ln>
        </p:spPr>
      </p:cxnSp>
      <p:cxnSp>
        <p:nvCxnSpPr>
          <p:cNvPr id="37" name="Gerade Verbindung mit Pfeil 36"/>
          <p:cNvCxnSpPr>
            <a:cxnSpLocks noChangeShapeType="1"/>
          </p:cNvCxnSpPr>
          <p:nvPr/>
        </p:nvCxnSpPr>
        <p:spPr bwMode="auto">
          <a:xfrm rot="10800000">
            <a:off x="5580063" y="2997200"/>
            <a:ext cx="1800225" cy="1655763"/>
          </a:xfrm>
          <a:prstGeom prst="straightConnector1">
            <a:avLst/>
          </a:prstGeom>
          <a:noFill/>
          <a:ln w="28575" algn="ctr">
            <a:solidFill>
              <a:srgbClr val="3366FF"/>
            </a:solidFill>
            <a:round/>
            <a:headEnd/>
            <a:tailEnd type="arrow" w="med" len="med"/>
          </a:ln>
        </p:spPr>
      </p:cxnSp>
      <p:cxnSp>
        <p:nvCxnSpPr>
          <p:cNvPr id="56" name="Gerade Verbindung mit Pfeil 55"/>
          <p:cNvCxnSpPr>
            <a:cxnSpLocks noChangeShapeType="1"/>
          </p:cNvCxnSpPr>
          <p:nvPr/>
        </p:nvCxnSpPr>
        <p:spPr bwMode="auto">
          <a:xfrm>
            <a:off x="2484438" y="3573463"/>
            <a:ext cx="2519362" cy="1368425"/>
          </a:xfrm>
          <a:prstGeom prst="straightConnector1">
            <a:avLst/>
          </a:prstGeom>
          <a:noFill/>
          <a:ln w="28575" algn="ctr">
            <a:solidFill>
              <a:srgbClr val="3366FF"/>
            </a:solidFill>
            <a:round/>
            <a:headEnd/>
            <a:tailEnd type="arrow" w="med" len="med"/>
          </a:ln>
        </p:spPr>
      </p:cxnSp>
      <p:sp>
        <p:nvSpPr>
          <p:cNvPr id="32783" name="Textfeld 56"/>
          <p:cNvSpPr txBox="1">
            <a:spLocks noChangeArrowheads="1"/>
          </p:cNvSpPr>
          <p:nvPr/>
        </p:nvSpPr>
        <p:spPr bwMode="auto">
          <a:xfrm>
            <a:off x="3923928" y="4077072"/>
            <a:ext cx="122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0066FF"/>
                </a:solidFill>
              </a:rPr>
              <a:t>Sequence</a:t>
            </a:r>
          </a:p>
        </p:txBody>
      </p:sp>
      <p:sp>
        <p:nvSpPr>
          <p:cNvPr id="22" name="Ellipse 21"/>
          <p:cNvSpPr/>
          <p:nvPr/>
        </p:nvSpPr>
        <p:spPr>
          <a:xfrm>
            <a:off x="1768818" y="1268760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Abgerundetes Rechteck 22"/>
          <p:cNvSpPr/>
          <p:nvPr/>
        </p:nvSpPr>
        <p:spPr>
          <a:xfrm>
            <a:off x="1481356" y="1916832"/>
            <a:ext cx="8640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s1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24" name="Gerade Verbindung mit Pfeil 23"/>
          <p:cNvCxnSpPr>
            <a:endCxn id="23" idx="0"/>
          </p:cNvCxnSpPr>
          <p:nvPr/>
        </p:nvCxnSpPr>
        <p:spPr>
          <a:xfrm rot="5400000">
            <a:off x="1732814" y="1735102"/>
            <a:ext cx="362320" cy="1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aute 24"/>
          <p:cNvSpPr/>
          <p:nvPr/>
        </p:nvSpPr>
        <p:spPr>
          <a:xfrm>
            <a:off x="1745728" y="2630609"/>
            <a:ext cx="342896" cy="357190"/>
          </a:xfrm>
          <a:prstGeom prst="diamond">
            <a:avLst/>
          </a:prstGeom>
          <a:solidFill>
            <a:schemeClr val="bg1"/>
          </a:solidFill>
          <a:ln>
            <a:solidFill>
              <a:srgbClr val="DE9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rgbClr val="DE9400"/>
                </a:solidFill>
              </a:rPr>
              <a:t>X</a:t>
            </a:r>
            <a:endParaRPr lang="de-DE" sz="1400" b="1" dirty="0">
              <a:solidFill>
                <a:srgbClr val="DE9400"/>
              </a:solidFill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476094" y="3143818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l1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470394" y="3935906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l2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2201436" y="3575866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r1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9" name="Raute 28"/>
          <p:cNvSpPr/>
          <p:nvPr/>
        </p:nvSpPr>
        <p:spPr>
          <a:xfrm>
            <a:off x="1714524" y="4365104"/>
            <a:ext cx="342896" cy="357190"/>
          </a:xfrm>
          <a:prstGeom prst="diamond">
            <a:avLst/>
          </a:prstGeom>
          <a:solidFill>
            <a:schemeClr val="bg1"/>
          </a:solidFill>
          <a:ln>
            <a:solidFill>
              <a:srgbClr val="DE9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rgbClr val="DE9400"/>
                </a:solidFill>
              </a:rPr>
              <a:t>M</a:t>
            </a:r>
            <a:endParaRPr lang="de-DE" sz="1400" b="1" dirty="0">
              <a:solidFill>
                <a:srgbClr val="DE9400"/>
              </a:solidFill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1751055" y="6029325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33" name="Raute 32"/>
          <p:cNvSpPr/>
          <p:nvPr/>
        </p:nvSpPr>
        <p:spPr>
          <a:xfrm>
            <a:off x="1714524" y="5229200"/>
            <a:ext cx="342896" cy="357190"/>
          </a:xfrm>
          <a:prstGeom prst="diamond">
            <a:avLst/>
          </a:prstGeom>
          <a:solidFill>
            <a:schemeClr val="bg1"/>
          </a:solidFill>
          <a:ln>
            <a:solidFill>
              <a:srgbClr val="DE9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rgbClr val="DE9400"/>
                </a:solidFill>
              </a:rPr>
              <a:t>X</a:t>
            </a:r>
            <a:endParaRPr lang="de-DE" sz="1400" b="1" dirty="0">
              <a:solidFill>
                <a:srgbClr val="DE9400"/>
              </a:solidFill>
            </a:endParaRPr>
          </a:p>
        </p:txBody>
      </p:sp>
      <p:cxnSp>
        <p:nvCxnSpPr>
          <p:cNvPr id="34" name="Gerade Verbindung mit Pfeil 33"/>
          <p:cNvCxnSpPr>
            <a:stCxn id="23" idx="2"/>
            <a:endCxn id="25" idx="0"/>
          </p:cNvCxnSpPr>
          <p:nvPr/>
        </p:nvCxnSpPr>
        <p:spPr>
          <a:xfrm rot="16200000" flipH="1">
            <a:off x="1809005" y="2522437"/>
            <a:ext cx="212571" cy="3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 rot="5400000">
            <a:off x="759851" y="3787615"/>
            <a:ext cx="290882" cy="5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stCxn id="29" idx="2"/>
            <a:endCxn id="33" idx="0"/>
          </p:cNvCxnSpPr>
          <p:nvPr/>
        </p:nvCxnSpPr>
        <p:spPr>
          <a:xfrm rot="5400000">
            <a:off x="1632519" y="4975747"/>
            <a:ext cx="5069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33" idx="2"/>
            <a:endCxn id="31" idx="0"/>
          </p:cNvCxnSpPr>
          <p:nvPr/>
        </p:nvCxnSpPr>
        <p:spPr>
          <a:xfrm rot="16200000" flipH="1">
            <a:off x="1668484" y="5803877"/>
            <a:ext cx="442935" cy="7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Form 38"/>
          <p:cNvCxnSpPr>
            <a:stCxn id="25" idx="1"/>
          </p:cNvCxnSpPr>
          <p:nvPr/>
        </p:nvCxnSpPr>
        <p:spPr>
          <a:xfrm rot="10800000" flipV="1">
            <a:off x="908142" y="2809204"/>
            <a:ext cx="837586" cy="33461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Form 39"/>
          <p:cNvCxnSpPr>
            <a:stCxn id="25" idx="3"/>
            <a:endCxn id="28" idx="0"/>
          </p:cNvCxnSpPr>
          <p:nvPr/>
        </p:nvCxnSpPr>
        <p:spPr>
          <a:xfrm>
            <a:off x="2088624" y="2809204"/>
            <a:ext cx="542010" cy="76666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Form 40"/>
          <p:cNvCxnSpPr>
            <a:endCxn id="29" idx="1"/>
          </p:cNvCxnSpPr>
          <p:nvPr/>
        </p:nvCxnSpPr>
        <p:spPr>
          <a:xfrm rot="16200000" flipH="1">
            <a:off x="1255190" y="4084364"/>
            <a:ext cx="106587" cy="81208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Form 41"/>
          <p:cNvCxnSpPr>
            <a:stCxn id="28" idx="2"/>
            <a:endCxn id="29" idx="3"/>
          </p:cNvCxnSpPr>
          <p:nvPr/>
        </p:nvCxnSpPr>
        <p:spPr>
          <a:xfrm rot="5400000">
            <a:off x="2110714" y="4023778"/>
            <a:ext cx="466627" cy="57321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winkelte Verbindung 42"/>
          <p:cNvCxnSpPr>
            <a:stCxn id="33" idx="3"/>
            <a:endCxn id="23" idx="3"/>
          </p:cNvCxnSpPr>
          <p:nvPr/>
        </p:nvCxnSpPr>
        <p:spPr>
          <a:xfrm flipV="1">
            <a:off x="2057420" y="2167435"/>
            <a:ext cx="288032" cy="3240360"/>
          </a:xfrm>
          <a:prstGeom prst="bentConnector3">
            <a:avLst>
              <a:gd name="adj1" fmla="val 38770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8" grpId="0"/>
      <p:bldP spid="327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/>
          <p:cNvSpPr>
            <a:spLocks noGrp="1"/>
          </p:cNvSpPr>
          <p:nvPr>
            <p:ph type="title"/>
          </p:nvPr>
        </p:nvSpPr>
        <p:spPr bwMode="auto">
          <a:xfrm>
            <a:off x="1714500" y="287338"/>
            <a:ext cx="6637338" cy="720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Layer Structure for Control Flow Pattern</a:t>
            </a:r>
          </a:p>
        </p:txBody>
      </p:sp>
      <p:pic>
        <p:nvPicPr>
          <p:cNvPr id="34822" name="Picture 3" descr="C:\Users\Gerhards\Documents\SVN\hix4agws\trunk\documentation\text\publications\New_Orleans_2010_Works_10\Vortrag\DataPatternsAndRoo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3963" y="1196975"/>
            <a:ext cx="455295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9" name="Gerade Verbindung mit Pfeil 38"/>
          <p:cNvCxnSpPr/>
          <p:nvPr/>
        </p:nvCxnSpPr>
        <p:spPr>
          <a:xfrm>
            <a:off x="1844675" y="4500563"/>
            <a:ext cx="3159125" cy="1016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4" name="Textfeld 39"/>
          <p:cNvSpPr txBox="1">
            <a:spLocks noChangeArrowheads="1"/>
          </p:cNvSpPr>
          <p:nvPr/>
        </p:nvSpPr>
        <p:spPr bwMode="auto">
          <a:xfrm>
            <a:off x="3276600" y="4724400"/>
            <a:ext cx="1222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Merge</a:t>
            </a:r>
          </a:p>
        </p:txBody>
      </p:sp>
      <p:cxnSp>
        <p:nvCxnSpPr>
          <p:cNvPr id="42" name="Gerade Verbindung mit Pfeil 41"/>
          <p:cNvCxnSpPr/>
          <p:nvPr/>
        </p:nvCxnSpPr>
        <p:spPr>
          <a:xfrm rot="10800000">
            <a:off x="5435600" y="4292600"/>
            <a:ext cx="2025650" cy="1008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/>
          <p:nvPr/>
        </p:nvCxnSpPr>
        <p:spPr>
          <a:xfrm rot="10800000">
            <a:off x="5364163" y="5013325"/>
            <a:ext cx="2097087" cy="6477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>
            <a:off x="1768818" y="1268760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Abgerundetes Rechteck 15"/>
          <p:cNvSpPr/>
          <p:nvPr/>
        </p:nvSpPr>
        <p:spPr>
          <a:xfrm>
            <a:off x="1481356" y="1916832"/>
            <a:ext cx="8640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s1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17" name="Gerade Verbindung mit Pfeil 16"/>
          <p:cNvCxnSpPr>
            <a:endCxn id="16" idx="0"/>
          </p:cNvCxnSpPr>
          <p:nvPr/>
        </p:nvCxnSpPr>
        <p:spPr>
          <a:xfrm rot="5400000">
            <a:off x="1732814" y="1735102"/>
            <a:ext cx="362320" cy="1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aute 17"/>
          <p:cNvSpPr/>
          <p:nvPr/>
        </p:nvSpPr>
        <p:spPr>
          <a:xfrm>
            <a:off x="1745728" y="2630609"/>
            <a:ext cx="342896" cy="357190"/>
          </a:xfrm>
          <a:prstGeom prst="diamond">
            <a:avLst/>
          </a:prstGeom>
          <a:solidFill>
            <a:schemeClr val="bg1"/>
          </a:solidFill>
          <a:ln>
            <a:solidFill>
              <a:srgbClr val="DE9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rgbClr val="DE9400"/>
                </a:solidFill>
              </a:rPr>
              <a:t>X</a:t>
            </a:r>
            <a:endParaRPr lang="de-DE" sz="1400" b="1" dirty="0">
              <a:solidFill>
                <a:srgbClr val="DE9400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476094" y="3143818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l1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470394" y="3935906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l2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2201436" y="3575866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r1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aute 21"/>
          <p:cNvSpPr/>
          <p:nvPr/>
        </p:nvSpPr>
        <p:spPr>
          <a:xfrm>
            <a:off x="1714524" y="4365104"/>
            <a:ext cx="342896" cy="357190"/>
          </a:xfrm>
          <a:prstGeom prst="diamond">
            <a:avLst/>
          </a:prstGeom>
          <a:solidFill>
            <a:schemeClr val="bg1"/>
          </a:solidFill>
          <a:ln>
            <a:solidFill>
              <a:srgbClr val="DE9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rgbClr val="DE9400"/>
                </a:solidFill>
              </a:rPr>
              <a:t>M</a:t>
            </a:r>
            <a:endParaRPr lang="de-DE" sz="1400" b="1" dirty="0">
              <a:solidFill>
                <a:srgbClr val="DE9400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1751055" y="6029325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4" name="Raute 23"/>
          <p:cNvSpPr/>
          <p:nvPr/>
        </p:nvSpPr>
        <p:spPr>
          <a:xfrm>
            <a:off x="1714524" y="5229200"/>
            <a:ext cx="342896" cy="357190"/>
          </a:xfrm>
          <a:prstGeom prst="diamond">
            <a:avLst/>
          </a:prstGeom>
          <a:solidFill>
            <a:schemeClr val="bg1"/>
          </a:solidFill>
          <a:ln>
            <a:solidFill>
              <a:srgbClr val="DE9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rgbClr val="DE9400"/>
                </a:solidFill>
              </a:rPr>
              <a:t>X</a:t>
            </a:r>
            <a:endParaRPr lang="de-DE" sz="1400" b="1" dirty="0">
              <a:solidFill>
                <a:srgbClr val="DE9400"/>
              </a:solidFill>
            </a:endParaRPr>
          </a:p>
        </p:txBody>
      </p:sp>
      <p:cxnSp>
        <p:nvCxnSpPr>
          <p:cNvPr id="25" name="Gerade Verbindung mit Pfeil 24"/>
          <p:cNvCxnSpPr>
            <a:stCxn id="16" idx="2"/>
            <a:endCxn id="18" idx="0"/>
          </p:cNvCxnSpPr>
          <p:nvPr/>
        </p:nvCxnSpPr>
        <p:spPr>
          <a:xfrm rot="16200000" flipH="1">
            <a:off x="1809005" y="2522437"/>
            <a:ext cx="212571" cy="3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rot="5400000">
            <a:off x="759851" y="3787615"/>
            <a:ext cx="290882" cy="5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22" idx="2"/>
            <a:endCxn id="24" idx="0"/>
          </p:cNvCxnSpPr>
          <p:nvPr/>
        </p:nvCxnSpPr>
        <p:spPr>
          <a:xfrm rot="5400000">
            <a:off x="1632519" y="4975747"/>
            <a:ext cx="5069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24" idx="2"/>
            <a:endCxn id="23" idx="0"/>
          </p:cNvCxnSpPr>
          <p:nvPr/>
        </p:nvCxnSpPr>
        <p:spPr>
          <a:xfrm rot="16200000" flipH="1">
            <a:off x="1668484" y="5803877"/>
            <a:ext cx="442935" cy="7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Form 28"/>
          <p:cNvCxnSpPr>
            <a:stCxn id="18" idx="1"/>
          </p:cNvCxnSpPr>
          <p:nvPr/>
        </p:nvCxnSpPr>
        <p:spPr>
          <a:xfrm rot="10800000" flipV="1">
            <a:off x="908142" y="2809204"/>
            <a:ext cx="837586" cy="33461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Form 29"/>
          <p:cNvCxnSpPr>
            <a:stCxn id="18" idx="3"/>
            <a:endCxn id="21" idx="0"/>
          </p:cNvCxnSpPr>
          <p:nvPr/>
        </p:nvCxnSpPr>
        <p:spPr>
          <a:xfrm>
            <a:off x="2088624" y="2809204"/>
            <a:ext cx="542010" cy="76666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Form 30"/>
          <p:cNvCxnSpPr>
            <a:endCxn id="22" idx="1"/>
          </p:cNvCxnSpPr>
          <p:nvPr/>
        </p:nvCxnSpPr>
        <p:spPr>
          <a:xfrm rot="16200000" flipH="1">
            <a:off x="1255190" y="4084364"/>
            <a:ext cx="106587" cy="81208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Form 31"/>
          <p:cNvCxnSpPr>
            <a:stCxn id="21" idx="2"/>
            <a:endCxn id="22" idx="3"/>
          </p:cNvCxnSpPr>
          <p:nvPr/>
        </p:nvCxnSpPr>
        <p:spPr>
          <a:xfrm rot="5400000">
            <a:off x="2110714" y="4023778"/>
            <a:ext cx="466627" cy="57321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winkelte Verbindung 32"/>
          <p:cNvCxnSpPr>
            <a:stCxn id="24" idx="3"/>
            <a:endCxn id="16" idx="3"/>
          </p:cNvCxnSpPr>
          <p:nvPr/>
        </p:nvCxnSpPr>
        <p:spPr>
          <a:xfrm flipV="1">
            <a:off x="2057420" y="2167435"/>
            <a:ext cx="288032" cy="3240360"/>
          </a:xfrm>
          <a:prstGeom prst="bentConnector3">
            <a:avLst>
              <a:gd name="adj1" fmla="val 38770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 bwMode="auto">
          <a:xfrm>
            <a:off x="1714500" y="287338"/>
            <a:ext cx="6637338" cy="7207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Layer Structure for Control Flow Pattern</a:t>
            </a:r>
          </a:p>
        </p:txBody>
      </p:sp>
      <p:pic>
        <p:nvPicPr>
          <p:cNvPr id="36870" name="Picture 3" descr="C:\Users\Gerhards\Documents\SVN\hix4agws\trunk\documentation\text\publications\New_Orleans_2010_Works_10\Vortrag\DataPatternsAndRoo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3963" y="1196975"/>
            <a:ext cx="455295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" name="Gerade Verbindung mit Pfeil 45"/>
          <p:cNvCxnSpPr/>
          <p:nvPr/>
        </p:nvCxnSpPr>
        <p:spPr>
          <a:xfrm>
            <a:off x="2051720" y="5517232"/>
            <a:ext cx="2880643" cy="5041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2" name="Textfeld 46"/>
          <p:cNvSpPr txBox="1">
            <a:spLocks noChangeArrowheads="1"/>
          </p:cNvSpPr>
          <p:nvPr/>
        </p:nvSpPr>
        <p:spPr bwMode="auto">
          <a:xfrm>
            <a:off x="3564061" y="5157192"/>
            <a:ext cx="1223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Arbitrary Cycle</a:t>
            </a:r>
          </a:p>
        </p:txBody>
      </p:sp>
      <p:cxnSp>
        <p:nvCxnSpPr>
          <p:cNvPr id="49" name="Gerade Verbindung mit Pfeil 48"/>
          <p:cNvCxnSpPr/>
          <p:nvPr/>
        </p:nvCxnSpPr>
        <p:spPr>
          <a:xfrm rot="10800000">
            <a:off x="5508625" y="5661025"/>
            <a:ext cx="2303463" cy="2889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>
            <a:cxnSpLocks noChangeShapeType="1"/>
          </p:cNvCxnSpPr>
          <p:nvPr/>
        </p:nvCxnSpPr>
        <p:spPr bwMode="auto">
          <a:xfrm rot="5400000">
            <a:off x="4714875" y="2997200"/>
            <a:ext cx="3889375" cy="2016125"/>
          </a:xfrm>
          <a:prstGeom prst="straightConnector1">
            <a:avLst/>
          </a:prstGeom>
          <a:noFill/>
          <a:ln w="28575" algn="ctr">
            <a:solidFill>
              <a:srgbClr val="0066FF"/>
            </a:solidFill>
            <a:round/>
            <a:headEnd/>
            <a:tailEnd type="arrow" w="med" len="med"/>
          </a:ln>
        </p:spPr>
      </p:cxnSp>
      <p:cxnSp>
        <p:nvCxnSpPr>
          <p:cNvPr id="53" name="Gerade Verbindung mit Pfeil 52"/>
          <p:cNvCxnSpPr>
            <a:cxnSpLocks noChangeShapeType="1"/>
          </p:cNvCxnSpPr>
          <p:nvPr/>
        </p:nvCxnSpPr>
        <p:spPr bwMode="auto">
          <a:xfrm rot="10800000">
            <a:off x="5580063" y="6092825"/>
            <a:ext cx="1944687" cy="144463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arrow" w="med" len="med"/>
          </a:ln>
        </p:spPr>
      </p:cxnSp>
      <p:sp>
        <p:nvSpPr>
          <p:cNvPr id="16" name="Ellipse 15"/>
          <p:cNvSpPr/>
          <p:nvPr/>
        </p:nvSpPr>
        <p:spPr>
          <a:xfrm>
            <a:off x="1768818" y="1268760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33CC33">
                  <a:tint val="66000"/>
                  <a:satMod val="160000"/>
                </a:srgbClr>
              </a:gs>
              <a:gs pos="50000">
                <a:srgbClr val="33CC33">
                  <a:tint val="44500"/>
                  <a:satMod val="160000"/>
                </a:srgbClr>
              </a:gs>
              <a:gs pos="100000">
                <a:srgbClr val="33CC3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Abgerundetes Rechteck 16"/>
          <p:cNvSpPr/>
          <p:nvPr/>
        </p:nvSpPr>
        <p:spPr>
          <a:xfrm>
            <a:off x="1481356" y="1916832"/>
            <a:ext cx="8640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s1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18" name="Gerade Verbindung mit Pfeil 17"/>
          <p:cNvCxnSpPr>
            <a:endCxn id="17" idx="0"/>
          </p:cNvCxnSpPr>
          <p:nvPr/>
        </p:nvCxnSpPr>
        <p:spPr>
          <a:xfrm rot="5400000">
            <a:off x="1732814" y="1735102"/>
            <a:ext cx="362320" cy="1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aute 18"/>
          <p:cNvSpPr/>
          <p:nvPr/>
        </p:nvSpPr>
        <p:spPr>
          <a:xfrm>
            <a:off x="1745728" y="2630609"/>
            <a:ext cx="342896" cy="357190"/>
          </a:xfrm>
          <a:prstGeom prst="diamond">
            <a:avLst/>
          </a:prstGeom>
          <a:solidFill>
            <a:schemeClr val="bg1"/>
          </a:solidFill>
          <a:ln>
            <a:solidFill>
              <a:srgbClr val="DE9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rgbClr val="DE9400"/>
                </a:solidFill>
              </a:rPr>
              <a:t>X</a:t>
            </a:r>
            <a:endParaRPr lang="de-DE" sz="1400" b="1" dirty="0">
              <a:solidFill>
                <a:srgbClr val="DE9400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476094" y="3143818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l1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470394" y="3935906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l2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2201436" y="3575866"/>
            <a:ext cx="858396" cy="501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r1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3" name="Raute 22"/>
          <p:cNvSpPr/>
          <p:nvPr/>
        </p:nvSpPr>
        <p:spPr>
          <a:xfrm>
            <a:off x="1714524" y="4365104"/>
            <a:ext cx="342896" cy="357190"/>
          </a:xfrm>
          <a:prstGeom prst="diamond">
            <a:avLst/>
          </a:prstGeom>
          <a:solidFill>
            <a:schemeClr val="bg1"/>
          </a:solidFill>
          <a:ln>
            <a:solidFill>
              <a:srgbClr val="DE9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rgbClr val="DE9400"/>
                </a:solidFill>
              </a:rPr>
              <a:t>M</a:t>
            </a:r>
            <a:endParaRPr lang="de-DE" sz="1400" b="1" dirty="0">
              <a:solidFill>
                <a:srgbClr val="DE9400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1751055" y="6029325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25" name="Raute 24"/>
          <p:cNvSpPr/>
          <p:nvPr/>
        </p:nvSpPr>
        <p:spPr>
          <a:xfrm>
            <a:off x="1714524" y="5229200"/>
            <a:ext cx="342896" cy="357190"/>
          </a:xfrm>
          <a:prstGeom prst="diamond">
            <a:avLst/>
          </a:prstGeom>
          <a:solidFill>
            <a:schemeClr val="bg1"/>
          </a:solidFill>
          <a:ln>
            <a:solidFill>
              <a:srgbClr val="DE9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rgbClr val="DE9400"/>
                </a:solidFill>
              </a:rPr>
              <a:t>X</a:t>
            </a:r>
            <a:endParaRPr lang="de-DE" sz="1400" b="1" dirty="0">
              <a:solidFill>
                <a:srgbClr val="DE9400"/>
              </a:solidFill>
            </a:endParaRPr>
          </a:p>
        </p:txBody>
      </p:sp>
      <p:cxnSp>
        <p:nvCxnSpPr>
          <p:cNvPr id="26" name="Gerade Verbindung mit Pfeil 25"/>
          <p:cNvCxnSpPr>
            <a:stCxn id="17" idx="2"/>
            <a:endCxn id="19" idx="0"/>
          </p:cNvCxnSpPr>
          <p:nvPr/>
        </p:nvCxnSpPr>
        <p:spPr>
          <a:xfrm rot="16200000" flipH="1">
            <a:off x="1809005" y="2522437"/>
            <a:ext cx="212571" cy="37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rot="5400000">
            <a:off x="759851" y="3787615"/>
            <a:ext cx="290882" cy="5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23" idx="2"/>
            <a:endCxn id="25" idx="0"/>
          </p:cNvCxnSpPr>
          <p:nvPr/>
        </p:nvCxnSpPr>
        <p:spPr>
          <a:xfrm rot="5400000">
            <a:off x="1632519" y="4975747"/>
            <a:ext cx="5069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stCxn id="25" idx="2"/>
            <a:endCxn id="24" idx="0"/>
          </p:cNvCxnSpPr>
          <p:nvPr/>
        </p:nvCxnSpPr>
        <p:spPr>
          <a:xfrm rot="16200000" flipH="1">
            <a:off x="1668484" y="5803877"/>
            <a:ext cx="442935" cy="7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Form 29"/>
          <p:cNvCxnSpPr>
            <a:stCxn id="19" idx="1"/>
          </p:cNvCxnSpPr>
          <p:nvPr/>
        </p:nvCxnSpPr>
        <p:spPr>
          <a:xfrm rot="10800000" flipV="1">
            <a:off x="908142" y="2809204"/>
            <a:ext cx="837586" cy="33461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Form 30"/>
          <p:cNvCxnSpPr>
            <a:stCxn id="19" idx="3"/>
            <a:endCxn id="22" idx="0"/>
          </p:cNvCxnSpPr>
          <p:nvPr/>
        </p:nvCxnSpPr>
        <p:spPr>
          <a:xfrm>
            <a:off x="2088624" y="2809204"/>
            <a:ext cx="542010" cy="76666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Form 31"/>
          <p:cNvCxnSpPr>
            <a:endCxn id="23" idx="1"/>
          </p:cNvCxnSpPr>
          <p:nvPr/>
        </p:nvCxnSpPr>
        <p:spPr>
          <a:xfrm rot="16200000" flipH="1">
            <a:off x="1255190" y="4084364"/>
            <a:ext cx="106587" cy="81208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Form 32"/>
          <p:cNvCxnSpPr>
            <a:stCxn id="22" idx="2"/>
            <a:endCxn id="23" idx="3"/>
          </p:cNvCxnSpPr>
          <p:nvPr/>
        </p:nvCxnSpPr>
        <p:spPr>
          <a:xfrm rot="5400000">
            <a:off x="2110714" y="4023778"/>
            <a:ext cx="466627" cy="57321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winkelte Verbindung 33"/>
          <p:cNvCxnSpPr>
            <a:stCxn id="25" idx="3"/>
            <a:endCxn id="17" idx="3"/>
          </p:cNvCxnSpPr>
          <p:nvPr/>
        </p:nvCxnSpPr>
        <p:spPr>
          <a:xfrm flipV="1">
            <a:off x="2057420" y="2167435"/>
            <a:ext cx="288032" cy="3240360"/>
          </a:xfrm>
          <a:prstGeom prst="bentConnector3">
            <a:avLst>
              <a:gd name="adj1" fmla="val 38770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cxnSpLocks noChangeShapeType="1"/>
          </p:cNvCxnSpPr>
          <p:nvPr/>
        </p:nvCxnSpPr>
        <p:spPr bwMode="auto">
          <a:xfrm>
            <a:off x="2195736" y="6165304"/>
            <a:ext cx="2808312" cy="216024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arrow" w="med" len="med"/>
          </a:ln>
        </p:spPr>
      </p:cxnSp>
      <p:cxnSp>
        <p:nvCxnSpPr>
          <p:cNvPr id="39" name="Gerade Verbindung mit Pfeil 38"/>
          <p:cNvCxnSpPr>
            <a:cxnSpLocks noChangeShapeType="1"/>
          </p:cNvCxnSpPr>
          <p:nvPr/>
        </p:nvCxnSpPr>
        <p:spPr bwMode="auto">
          <a:xfrm>
            <a:off x="2411760" y="1988840"/>
            <a:ext cx="2592288" cy="216024"/>
          </a:xfrm>
          <a:prstGeom prst="straightConnector1">
            <a:avLst/>
          </a:prstGeom>
          <a:noFill/>
          <a:ln w="28575" algn="ctr">
            <a:solidFill>
              <a:srgbClr val="0066FF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HAAC_PPT_Vorlage_Office2007_sw_n">
  <a:themeElements>
    <a:clrScheme name="FH Farben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B1AC"/>
      </a:accent1>
      <a:accent2>
        <a:srgbClr val="13A39A"/>
      </a:accent2>
      <a:accent3>
        <a:srgbClr val="0C9088"/>
      </a:accent3>
      <a:accent4>
        <a:srgbClr val="006D68"/>
      </a:accent4>
      <a:accent5>
        <a:srgbClr val="004744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HAAC Design schwarz auf weiß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HAAC Schrif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FHAAC_PPT_Vorlage_Office2007_sw_n</Template>
  <TotalTime>0</TotalTime>
  <Words>1014</Words>
  <Application>Microsoft Office PowerPoint</Application>
  <PresentationFormat>Bildschirmpräsentation (4:3)</PresentationFormat>
  <Paragraphs>387</Paragraphs>
  <Slides>19</Slides>
  <Notes>19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19</vt:i4>
      </vt:variant>
    </vt:vector>
  </HeadingPairs>
  <TitlesOfParts>
    <vt:vector size="21" baseType="lpstr">
      <vt:lpstr>FHAAC_PPT_Vorlage_Office2007_sw_n</vt:lpstr>
      <vt:lpstr>1_FHAAC Design schwarz auf weiß</vt:lpstr>
      <vt:lpstr>A History-tracing XML-based Provenance Framework for Workflows</vt:lpstr>
      <vt:lpstr>Workflows in eGovernment</vt:lpstr>
      <vt:lpstr>Sequential Structures</vt:lpstr>
      <vt:lpstr>Hierarchical Structure</vt:lpstr>
      <vt:lpstr>Mapping to XML</vt:lpstr>
      <vt:lpstr>Layer Structure for Control Flow Patterns</vt:lpstr>
      <vt:lpstr>Layer Structure for Control Flow Pattern</vt:lpstr>
      <vt:lpstr>Layer Structure for Control Flow Pattern</vt:lpstr>
      <vt:lpstr>Layer Structure for Control Flow Pattern</vt:lpstr>
      <vt:lpstr>Parallel Split and Synchronization</vt:lpstr>
      <vt:lpstr>Provenance Framework </vt:lpstr>
      <vt:lpstr>Folie 12</vt:lpstr>
      <vt:lpstr>Folie 13</vt:lpstr>
      <vt:lpstr>Folie 14</vt:lpstr>
      <vt:lpstr>Folie 15</vt:lpstr>
      <vt:lpstr>Folie 16</vt:lpstr>
      <vt:lpstr>Conclusion</vt:lpstr>
      <vt:lpstr>Outlook</vt:lpstr>
      <vt:lpstr>FH Aachen University of Applied Sciences Campus Jülich  Germany Heinrich-Mußmannstraße 1  52428 Jülich  m.gerhards@fh-aachen.de, a.s.z.belloum@uva.nl, berretz@fh-aachen.de, v.sander@fh-aachen.de, skorupa@fh-aachen.de   http://www.fh-aachen.de/hixforagws.html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Zeile 1 Zeile 2 Zeile 3</dc:title>
  <dc:creator>ss985861</dc:creator>
  <cp:lastModifiedBy>Michael Gerhards</cp:lastModifiedBy>
  <cp:revision>678</cp:revision>
  <dcterms:created xsi:type="dcterms:W3CDTF">2010-03-16T09:49:20Z</dcterms:created>
  <dcterms:modified xsi:type="dcterms:W3CDTF">2010-11-14T15:05:14Z</dcterms:modified>
</cp:coreProperties>
</file>