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08" r:id="rId2"/>
    <p:sldId id="257" r:id="rId3"/>
    <p:sldId id="279" r:id="rId4"/>
    <p:sldId id="282" r:id="rId5"/>
    <p:sldId id="280" r:id="rId6"/>
    <p:sldId id="271" r:id="rId7"/>
    <p:sldId id="261" r:id="rId8"/>
    <p:sldId id="274" r:id="rId9"/>
    <p:sldId id="275" r:id="rId10"/>
    <p:sldId id="288" r:id="rId11"/>
    <p:sldId id="301" r:id="rId12"/>
    <p:sldId id="276" r:id="rId13"/>
    <p:sldId id="294" r:id="rId14"/>
    <p:sldId id="295" r:id="rId15"/>
    <p:sldId id="296" r:id="rId16"/>
    <p:sldId id="297" r:id="rId17"/>
    <p:sldId id="298" r:id="rId18"/>
    <p:sldId id="299" r:id="rId19"/>
    <p:sldId id="264" r:id="rId20"/>
    <p:sldId id="300" r:id="rId21"/>
    <p:sldId id="278" r:id="rId22"/>
    <p:sldId id="265" r:id="rId23"/>
    <p:sldId id="290" r:id="rId24"/>
    <p:sldId id="281" r:id="rId25"/>
    <p:sldId id="305" r:id="rId26"/>
    <p:sldId id="291" r:id="rId27"/>
    <p:sldId id="289" r:id="rId28"/>
    <p:sldId id="309" r:id="rId29"/>
    <p:sldId id="310" r:id="rId30"/>
    <p:sldId id="267" r:id="rId31"/>
    <p:sldId id="268" r:id="rId32"/>
    <p:sldId id="269" r:id="rId33"/>
    <p:sldId id="270" r:id="rId3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9333" autoAdjust="0"/>
  </p:normalViewPr>
  <p:slideViewPr>
    <p:cSldViewPr>
      <p:cViewPr varScale="1">
        <p:scale>
          <a:sx n="78" d="100"/>
          <a:sy n="78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iming\Projects\NEWQoSPlanner-0.2\work\log\new\triple-query-local\3\compare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iming\Projects\NEWQoSPlanner-0.2\work\log\all\compare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Query time</a:t>
            </a:r>
          </a:p>
        </c:rich>
      </c:tx>
      <c:layout>
        <c:manualLayout>
          <c:xMode val="edge"/>
          <c:yMode val="edge"/>
          <c:x val="1.3180446194225703E-2"/>
          <c:y val="0"/>
        </c:manualLayout>
      </c:layout>
    </c:title>
    <c:plotArea>
      <c:layout>
        <c:manualLayout>
          <c:layoutTarget val="inner"/>
          <c:xMode val="edge"/>
          <c:yMode val="edge"/>
          <c:x val="0.11897462817147866"/>
          <c:y val="0.13461832895888015"/>
          <c:w val="0.79415726159230049"/>
          <c:h val="0.70574803149606347"/>
        </c:manualLayout>
      </c:layout>
      <c:scatterChart>
        <c:scatterStyle val="lineMarker"/>
        <c:ser>
          <c:idx val="0"/>
          <c:order val="0"/>
          <c:tx>
            <c:strRef>
              <c:f>Sheet1!$D$1</c:f>
              <c:strCache>
                <c:ptCount val="1"/>
                <c:pt idx="0">
                  <c:v>Query</c:v>
                </c:pt>
              </c:strCache>
            </c:strRef>
          </c:tx>
          <c:errBars>
            <c:errDir val="y"/>
            <c:errBarType val="both"/>
            <c:errValType val="cust"/>
            <c:plus>
              <c:numRef>
                <c:f>Sheet1!$I$2:$I$16</c:f>
                <c:numCache>
                  <c:formatCode>General</c:formatCode>
                  <c:ptCount val="15"/>
                  <c:pt idx="0">
                    <c:v>0.17366509916119222</c:v>
                  </c:pt>
                  <c:pt idx="1">
                    <c:v>1.8563743516148172</c:v>
                  </c:pt>
                  <c:pt idx="2">
                    <c:v>0.22078003130315529</c:v>
                  </c:pt>
                  <c:pt idx="3">
                    <c:v>0.29677984732420415</c:v>
                  </c:pt>
                  <c:pt idx="4">
                    <c:v>0.34458374244232082</c:v>
                  </c:pt>
                  <c:pt idx="5">
                    <c:v>0.19547858649421887</c:v>
                  </c:pt>
                  <c:pt idx="6">
                    <c:v>0.19162463307205574</c:v>
                  </c:pt>
                  <c:pt idx="7">
                    <c:v>0.12763929210430819</c:v>
                  </c:pt>
                  <c:pt idx="8">
                    <c:v>0.50855726215332808</c:v>
                  </c:pt>
                  <c:pt idx="9">
                    <c:v>0.20500688335327241</c:v>
                  </c:pt>
                  <c:pt idx="10">
                    <c:v>12.699901952377422</c:v>
                  </c:pt>
                  <c:pt idx="11">
                    <c:v>5.500706799029456</c:v>
                  </c:pt>
                  <c:pt idx="12">
                    <c:v>71.234153092226123</c:v>
                  </c:pt>
                  <c:pt idx="13">
                    <c:v>27.409557415847431</c:v>
                  </c:pt>
                  <c:pt idx="14">
                    <c:v>19.103407265947826</c:v>
                  </c:pt>
                </c:numCache>
              </c:numRef>
            </c:plus>
            <c:minus>
              <c:numRef>
                <c:f>Sheet1!$I$2:$I$16</c:f>
                <c:numCache>
                  <c:formatCode>General</c:formatCode>
                  <c:ptCount val="15"/>
                  <c:pt idx="0">
                    <c:v>0.17366509916119222</c:v>
                  </c:pt>
                  <c:pt idx="1">
                    <c:v>1.8563743516148172</c:v>
                  </c:pt>
                  <c:pt idx="2">
                    <c:v>0.22078003130315529</c:v>
                  </c:pt>
                  <c:pt idx="3">
                    <c:v>0.29677984732420415</c:v>
                  </c:pt>
                  <c:pt idx="4">
                    <c:v>0.34458374244232082</c:v>
                  </c:pt>
                  <c:pt idx="5">
                    <c:v>0.19547858649421887</c:v>
                  </c:pt>
                  <c:pt idx="6">
                    <c:v>0.19162463307205574</c:v>
                  </c:pt>
                  <c:pt idx="7">
                    <c:v>0.12763929210430819</c:v>
                  </c:pt>
                  <c:pt idx="8">
                    <c:v>0.50855726215332808</c:v>
                  </c:pt>
                  <c:pt idx="9">
                    <c:v>0.20500688335327241</c:v>
                  </c:pt>
                  <c:pt idx="10">
                    <c:v>12.699901952377422</c:v>
                  </c:pt>
                  <c:pt idx="11">
                    <c:v>5.500706799029456</c:v>
                  </c:pt>
                  <c:pt idx="12">
                    <c:v>71.234153092226123</c:v>
                  </c:pt>
                  <c:pt idx="13">
                    <c:v>27.409557415847431</c:v>
                  </c:pt>
                  <c:pt idx="14">
                    <c:v>19.103407265947826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val val="1"/>
          </c:errBars>
          <c:xVal>
            <c:numRef>
              <c:f>Sheet1!$A$2:$A$16</c:f>
              <c:numCache>
                <c:formatCode>General</c:formatCode>
                <c:ptCount val="15"/>
                <c:pt idx="0">
                  <c:v>2309</c:v>
                </c:pt>
                <c:pt idx="1">
                  <c:v>2389</c:v>
                </c:pt>
                <c:pt idx="2">
                  <c:v>2549</c:v>
                </c:pt>
                <c:pt idx="3">
                  <c:v>2869</c:v>
                </c:pt>
                <c:pt idx="4">
                  <c:v>3509</c:v>
                </c:pt>
                <c:pt idx="5">
                  <c:v>4789</c:v>
                </c:pt>
                <c:pt idx="6">
                  <c:v>7349</c:v>
                </c:pt>
                <c:pt idx="7">
                  <c:v>12469</c:v>
                </c:pt>
                <c:pt idx="8">
                  <c:v>22709</c:v>
                </c:pt>
                <c:pt idx="9">
                  <c:v>43189</c:v>
                </c:pt>
                <c:pt idx="10">
                  <c:v>84149</c:v>
                </c:pt>
                <c:pt idx="11">
                  <c:v>166069</c:v>
                </c:pt>
                <c:pt idx="12">
                  <c:v>329909</c:v>
                </c:pt>
                <c:pt idx="13">
                  <c:v>657589</c:v>
                </c:pt>
                <c:pt idx="14">
                  <c:v>1312949</c:v>
                </c:pt>
              </c:numCache>
            </c:numRef>
          </c:xVal>
          <c:yVal>
            <c:numRef>
              <c:f>Sheet1!$D$2:$D$16</c:f>
              <c:numCache>
                <c:formatCode>General</c:formatCode>
                <c:ptCount val="15"/>
                <c:pt idx="0">
                  <c:v>15.126300000000001</c:v>
                </c:pt>
                <c:pt idx="1">
                  <c:v>15.710199999999999</c:v>
                </c:pt>
                <c:pt idx="2">
                  <c:v>15.060600000000004</c:v>
                </c:pt>
                <c:pt idx="3">
                  <c:v>15.028500000000001</c:v>
                </c:pt>
                <c:pt idx="4">
                  <c:v>14.9832</c:v>
                </c:pt>
                <c:pt idx="5">
                  <c:v>15.777100000000001</c:v>
                </c:pt>
                <c:pt idx="6">
                  <c:v>17.356999999999999</c:v>
                </c:pt>
                <c:pt idx="7">
                  <c:v>19.6463</c:v>
                </c:pt>
                <c:pt idx="8">
                  <c:v>24.688399999999984</c:v>
                </c:pt>
                <c:pt idx="9">
                  <c:v>34.400400000000005</c:v>
                </c:pt>
                <c:pt idx="10">
                  <c:v>59.461600000000004</c:v>
                </c:pt>
                <c:pt idx="11">
                  <c:v>165.9348</c:v>
                </c:pt>
                <c:pt idx="12">
                  <c:v>632.29510000000005</c:v>
                </c:pt>
                <c:pt idx="13">
                  <c:v>3397.6827999999987</c:v>
                </c:pt>
                <c:pt idx="14">
                  <c:v>6979.5355</c:v>
                </c:pt>
              </c:numCache>
            </c:numRef>
          </c:yVal>
        </c:ser>
        <c:axId val="64715008"/>
        <c:axId val="64825216"/>
      </c:scatterChart>
      <c:valAx>
        <c:axId val="64715008"/>
        <c:scaling>
          <c:logBase val="10"/>
          <c:orientation val="minMax"/>
          <c:min val="2000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triples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4825216"/>
        <c:crosses val="autoZero"/>
        <c:crossBetween val="midCat"/>
        <c:majorUnit val="10"/>
        <c:minorUnit val="10"/>
      </c:valAx>
      <c:valAx>
        <c:axId val="64825216"/>
        <c:scaling>
          <c:logBase val="10"/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Axistime (Milliseconds)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4715008"/>
        <c:crossesAt val="2000"/>
        <c:crossBetween val="midCat"/>
      </c:valAx>
      <c:spPr>
        <a:ln>
          <a:solidFill>
            <a:srgbClr val="4F81BD"/>
          </a:solidFill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11182195975503063"/>
          <c:y val="0.1299886993292505"/>
          <c:w val="0.8576224846894146"/>
          <c:h val="0.47167432195975562"/>
        </c:manualLayout>
      </c:layout>
      <c:bar3DChart>
        <c:barDir val="col"/>
        <c:grouping val="clustered"/>
        <c:ser>
          <c:idx val="0"/>
          <c:order val="0"/>
          <c:tx>
            <c:strRef>
              <c:f>Sheet2!$E$1</c:f>
              <c:strCache>
                <c:ptCount val="1"/>
                <c:pt idx="0">
                  <c:v>Query</c:v>
                </c:pt>
              </c:strCache>
            </c:strRef>
          </c:tx>
          <c:cat>
            <c:strRef>
              <c:f>Sheet2!$B$2:$B$18</c:f>
              <c:strCache>
                <c:ptCount val="17"/>
                <c:pt idx="0">
                  <c:v>browsenode 1</c:v>
                </c:pt>
                <c:pt idx="1">
                  <c:v>browsenode 2</c:v>
                </c:pt>
                <c:pt idx="2">
                  <c:v>browsenode 3</c:v>
                </c:pt>
                <c:pt idx="3">
                  <c:v>browseservice 1</c:v>
                </c:pt>
                <c:pt idx="4">
                  <c:v>browseservice 2</c:v>
                </c:pt>
                <c:pt idx="5">
                  <c:v>browseservice 3</c:v>
                </c:pt>
                <c:pt idx="6">
                  <c:v>browseservice 4</c:v>
                </c:pt>
                <c:pt idx="7">
                  <c:v>browseservice 5</c:v>
                </c:pt>
                <c:pt idx="8">
                  <c:v>brosedata 1</c:v>
                </c:pt>
                <c:pt idx="9">
                  <c:v>brosedata 2</c:v>
                </c:pt>
                <c:pt idx="10">
                  <c:v>brosedata 3</c:v>
                </c:pt>
                <c:pt idx="11">
                  <c:v>brosedata 4</c:v>
                </c:pt>
                <c:pt idx="12">
                  <c:v>brosedata 5</c:v>
                </c:pt>
                <c:pt idx="13">
                  <c:v>brosedata 6</c:v>
                </c:pt>
                <c:pt idx="14">
                  <c:v>brosedata 7</c:v>
                </c:pt>
                <c:pt idx="15">
                  <c:v>brosedata 8</c:v>
                </c:pt>
                <c:pt idx="16">
                  <c:v>brosedata 9</c:v>
                </c:pt>
              </c:strCache>
            </c:strRef>
          </c:cat>
          <c:val>
            <c:numRef>
              <c:f>Sheet2!$E$2:$E$18</c:f>
              <c:numCache>
                <c:formatCode>0.000</c:formatCode>
                <c:ptCount val="17"/>
                <c:pt idx="0">
                  <c:v>4.0493571428571453</c:v>
                </c:pt>
                <c:pt idx="1">
                  <c:v>6.4197142857142877</c:v>
                </c:pt>
                <c:pt idx="2">
                  <c:v>8.800642857142865</c:v>
                </c:pt>
                <c:pt idx="3">
                  <c:v>10.338428571428571</c:v>
                </c:pt>
                <c:pt idx="4">
                  <c:v>12.555857142857144</c:v>
                </c:pt>
                <c:pt idx="5">
                  <c:v>15.123678571428568</c:v>
                </c:pt>
                <c:pt idx="6">
                  <c:v>28.854071428571441</c:v>
                </c:pt>
                <c:pt idx="7">
                  <c:v>70.676964285714277</c:v>
                </c:pt>
                <c:pt idx="8">
                  <c:v>71.453714285714327</c:v>
                </c:pt>
                <c:pt idx="9">
                  <c:v>83.882249999999999</c:v>
                </c:pt>
                <c:pt idx="10">
                  <c:v>117.97607142857139</c:v>
                </c:pt>
                <c:pt idx="11">
                  <c:v>123.82996428571433</c:v>
                </c:pt>
                <c:pt idx="12">
                  <c:v>129.61349999999999</c:v>
                </c:pt>
                <c:pt idx="13">
                  <c:v>130.63485714285707</c:v>
                </c:pt>
                <c:pt idx="14">
                  <c:v>139.51860714285712</c:v>
                </c:pt>
                <c:pt idx="15">
                  <c:v>188.76307142857132</c:v>
                </c:pt>
                <c:pt idx="16">
                  <c:v>384.46946428571431</c:v>
                </c:pt>
              </c:numCache>
            </c:numRef>
          </c:val>
        </c:ser>
        <c:shape val="box"/>
        <c:axId val="33974528"/>
        <c:axId val="33980416"/>
        <c:axId val="0"/>
      </c:bar3DChart>
      <c:catAx>
        <c:axId val="33974528"/>
        <c:scaling>
          <c:orientation val="minMax"/>
        </c:scaling>
        <c:axPos val="b"/>
        <c:majorTickMark val="none"/>
        <c:tickLblPos val="nextTo"/>
        <c:crossAx val="33980416"/>
        <c:crosses val="autoZero"/>
        <c:auto val="1"/>
        <c:lblAlgn val="ctr"/>
        <c:lblOffset val="100"/>
      </c:catAx>
      <c:valAx>
        <c:axId val="339804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Query</a:t>
                </a:r>
                <a:r>
                  <a:rPr lang="en-US" baseline="0"/>
                  <a:t> time (Milliseconds)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1554680664916897E-2"/>
              <c:y val="0.29087634878973495"/>
            </c:manualLayout>
          </c:layout>
        </c:title>
        <c:numFmt formatCode="0.0" sourceLinked="0"/>
        <c:maj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3397452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C6B92-6C45-415D-9CB1-7489A2230214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4234B-E43A-4CE4-B923-7C316AEF87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CC95D-9E5D-4B3A-B957-17A37948538C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0CD4D-6E84-4D07-8805-308E0440E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 txBox="1">
            <a:spLocks noGrp="1"/>
          </p:cNvSpPr>
          <p:nvPr/>
        </p:nvSpPr>
        <p:spPr bwMode="auto">
          <a:xfrm>
            <a:off x="3851487" y="9429354"/>
            <a:ext cx="2941424" cy="492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270" tIns="46940" rIns="90270" bIns="46940" anchor="b"/>
          <a:lstStyle/>
          <a:p>
            <a:pPr algn="r" eaLnBrk="1" hangingPunct="1">
              <a:buClr>
                <a:srgbClr val="000000"/>
              </a:buClr>
              <a:buSzPct val="100000"/>
              <a:tabLst>
                <a:tab pos="0" algn="l"/>
                <a:tab pos="457200" algn="l"/>
                <a:tab pos="915988" algn="l"/>
                <a:tab pos="1374775" algn="l"/>
                <a:tab pos="1833563" algn="l"/>
                <a:tab pos="2292350" algn="l"/>
                <a:tab pos="2751138" algn="l"/>
                <a:tab pos="3209925" algn="l"/>
                <a:tab pos="3667125" algn="l"/>
                <a:tab pos="4125913" algn="l"/>
                <a:tab pos="4584700" algn="l"/>
                <a:tab pos="5043488" algn="l"/>
                <a:tab pos="5502275" algn="l"/>
                <a:tab pos="5961063" algn="l"/>
                <a:tab pos="6419850" algn="l"/>
                <a:tab pos="6877050" algn="l"/>
                <a:tab pos="7335838" algn="l"/>
                <a:tab pos="7794625" algn="l"/>
                <a:tab pos="8253413" algn="l"/>
                <a:tab pos="8712200" algn="l"/>
                <a:tab pos="9170988" algn="l"/>
              </a:tabLst>
            </a:pPr>
            <a:fld id="{8D3C4C6E-9C01-45F4-B6B0-3181576B631C}" type="slidenum">
              <a:rPr lang="en-US" sz="1200">
                <a:solidFill>
                  <a:srgbClr val="000000"/>
                </a:solidFill>
                <a:latin typeface="Calibri" pitchFamily="32" charset="0"/>
              </a:rPr>
              <a:pPr algn="r" eaLnBrk="1" hangingPunct="1">
                <a:buClr>
                  <a:srgbClr val="000000"/>
                </a:buClr>
                <a:buSzPct val="100000"/>
                <a:tabLst>
                  <a:tab pos="0" algn="l"/>
                  <a:tab pos="457200" algn="l"/>
                  <a:tab pos="915988" algn="l"/>
                  <a:tab pos="1374775" algn="l"/>
                  <a:tab pos="1833563" algn="l"/>
                  <a:tab pos="2292350" algn="l"/>
                  <a:tab pos="2751138" algn="l"/>
                  <a:tab pos="3209925" algn="l"/>
                  <a:tab pos="3667125" algn="l"/>
                  <a:tab pos="4125913" algn="l"/>
                  <a:tab pos="4584700" algn="l"/>
                  <a:tab pos="5043488" algn="l"/>
                  <a:tab pos="5502275" algn="l"/>
                  <a:tab pos="5961063" algn="l"/>
                  <a:tab pos="6419850" algn="l"/>
                  <a:tab pos="6877050" algn="l"/>
                  <a:tab pos="7335838" algn="l"/>
                  <a:tab pos="7794625" algn="l"/>
                  <a:tab pos="8253413" algn="l"/>
                  <a:tab pos="8712200" algn="l"/>
                  <a:tab pos="9170988" algn="l"/>
                </a:tabLst>
              </a:pPr>
              <a:t>3</a:t>
            </a:fld>
            <a:endParaRPr lang="en-US" sz="120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5988" algn="l"/>
                <a:tab pos="1374775" algn="l"/>
                <a:tab pos="1833563" algn="l"/>
                <a:tab pos="2292350" algn="l"/>
                <a:tab pos="2751138" algn="l"/>
                <a:tab pos="3209925" algn="l"/>
                <a:tab pos="3667125" algn="l"/>
                <a:tab pos="4125913" algn="l"/>
                <a:tab pos="4584700" algn="l"/>
                <a:tab pos="5043488" algn="l"/>
                <a:tab pos="5502275" algn="l"/>
                <a:tab pos="5961063" algn="l"/>
                <a:tab pos="6419850" algn="l"/>
                <a:tab pos="6877050" algn="l"/>
                <a:tab pos="7335838" algn="l"/>
                <a:tab pos="7794625" algn="l"/>
                <a:tab pos="8253413" algn="l"/>
                <a:tab pos="8712200" algn="l"/>
                <a:tab pos="9170988" algn="l"/>
              </a:tabLst>
            </a:pPr>
            <a:fld id="{810100A0-5D12-48AE-B35A-40B27D809405}" type="slidenum">
              <a:rPr lang="en-US" smtClean="0">
                <a:latin typeface="Calibri" pitchFamily="32" charset="0"/>
              </a:rPr>
              <a:pPr>
                <a:buFont typeface="Times New Roman" pitchFamily="16" charset="0"/>
                <a:buNone/>
                <a:tabLst>
                  <a:tab pos="0" algn="l"/>
                  <a:tab pos="457200" algn="l"/>
                  <a:tab pos="915988" algn="l"/>
                  <a:tab pos="1374775" algn="l"/>
                  <a:tab pos="1833563" algn="l"/>
                  <a:tab pos="2292350" algn="l"/>
                  <a:tab pos="2751138" algn="l"/>
                  <a:tab pos="3209925" algn="l"/>
                  <a:tab pos="3667125" algn="l"/>
                  <a:tab pos="4125913" algn="l"/>
                  <a:tab pos="4584700" algn="l"/>
                  <a:tab pos="5043488" algn="l"/>
                  <a:tab pos="5502275" algn="l"/>
                  <a:tab pos="5961063" algn="l"/>
                  <a:tab pos="6419850" algn="l"/>
                  <a:tab pos="6877050" algn="l"/>
                  <a:tab pos="7335838" algn="l"/>
                  <a:tab pos="7794625" algn="l"/>
                  <a:tab pos="8253413" algn="l"/>
                  <a:tab pos="8712200" algn="l"/>
                  <a:tab pos="9170988" algn="l"/>
                </a:tabLst>
              </a:pPr>
              <a:t>4</a:t>
            </a:fld>
            <a:endParaRPr lang="en-US" smtClean="0">
              <a:latin typeface="Calibri" pitchFamily="32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0938" cy="3721100"/>
          </a:xfrm>
          <a:solidFill>
            <a:srgbClr val="FFFFFF"/>
          </a:solidFill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9" y="4713883"/>
            <a:ext cx="5436552" cy="44708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5988" algn="l"/>
                <a:tab pos="1374775" algn="l"/>
                <a:tab pos="1833563" algn="l"/>
                <a:tab pos="2292350" algn="l"/>
                <a:tab pos="2751138" algn="l"/>
                <a:tab pos="3209925" algn="l"/>
                <a:tab pos="3667125" algn="l"/>
                <a:tab pos="4125913" algn="l"/>
                <a:tab pos="4584700" algn="l"/>
                <a:tab pos="5043488" algn="l"/>
                <a:tab pos="5502275" algn="l"/>
                <a:tab pos="5961063" algn="l"/>
                <a:tab pos="6419850" algn="l"/>
                <a:tab pos="6877050" algn="l"/>
                <a:tab pos="7335838" algn="l"/>
                <a:tab pos="7794625" algn="l"/>
                <a:tab pos="8253413" algn="l"/>
                <a:tab pos="8712200" algn="l"/>
                <a:tab pos="9170988" algn="l"/>
              </a:tabLst>
            </a:pPr>
            <a:fld id="{810100A0-5D12-48AE-B35A-40B27D809405}" type="slidenum">
              <a:rPr lang="en-US" smtClean="0">
                <a:latin typeface="Calibri" pitchFamily="32" charset="0"/>
              </a:rPr>
              <a:pPr>
                <a:buFont typeface="Times New Roman" pitchFamily="16" charset="0"/>
                <a:buNone/>
                <a:tabLst>
                  <a:tab pos="0" algn="l"/>
                  <a:tab pos="457200" algn="l"/>
                  <a:tab pos="915988" algn="l"/>
                  <a:tab pos="1374775" algn="l"/>
                  <a:tab pos="1833563" algn="l"/>
                  <a:tab pos="2292350" algn="l"/>
                  <a:tab pos="2751138" algn="l"/>
                  <a:tab pos="3209925" algn="l"/>
                  <a:tab pos="3667125" algn="l"/>
                  <a:tab pos="4125913" algn="l"/>
                  <a:tab pos="4584700" algn="l"/>
                  <a:tab pos="5043488" algn="l"/>
                  <a:tab pos="5502275" algn="l"/>
                  <a:tab pos="5961063" algn="l"/>
                  <a:tab pos="6419850" algn="l"/>
                  <a:tab pos="6877050" algn="l"/>
                  <a:tab pos="7335838" algn="l"/>
                  <a:tab pos="7794625" algn="l"/>
                  <a:tab pos="8253413" algn="l"/>
                  <a:tab pos="8712200" algn="l"/>
                  <a:tab pos="9170988" algn="l"/>
                </a:tabLst>
              </a:pPr>
              <a:t>5</a:t>
            </a:fld>
            <a:endParaRPr lang="en-US" smtClean="0">
              <a:latin typeface="Calibri" pitchFamily="32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0938" cy="3721100"/>
          </a:xfrm>
          <a:solidFill>
            <a:srgbClr val="FFFFFF"/>
          </a:solidFill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9" y="4713883"/>
            <a:ext cx="5436552" cy="4470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0CD4D-6E84-4D07-8805-308E0440E5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5988" algn="l"/>
                <a:tab pos="1374775" algn="l"/>
                <a:tab pos="1833563" algn="l"/>
                <a:tab pos="2292350" algn="l"/>
                <a:tab pos="2751138" algn="l"/>
                <a:tab pos="3209925" algn="l"/>
                <a:tab pos="3667125" algn="l"/>
                <a:tab pos="4125913" algn="l"/>
                <a:tab pos="4584700" algn="l"/>
                <a:tab pos="5043488" algn="l"/>
                <a:tab pos="5502275" algn="l"/>
                <a:tab pos="5961063" algn="l"/>
                <a:tab pos="6419850" algn="l"/>
                <a:tab pos="6877050" algn="l"/>
                <a:tab pos="7335838" algn="l"/>
                <a:tab pos="7794625" algn="l"/>
                <a:tab pos="8253413" algn="l"/>
                <a:tab pos="8712200" algn="l"/>
                <a:tab pos="9170988" algn="l"/>
              </a:tabLst>
            </a:pPr>
            <a:fld id="{5EC48E16-4365-40A7-AA7D-26A3DC5A8EB6}" type="slidenum">
              <a:rPr lang="en-US" smtClean="0">
                <a:latin typeface="Calibri" pitchFamily="32" charset="0"/>
              </a:rPr>
              <a:pPr>
                <a:buFont typeface="Times New Roman" pitchFamily="16" charset="0"/>
                <a:buNone/>
                <a:tabLst>
                  <a:tab pos="0" algn="l"/>
                  <a:tab pos="457200" algn="l"/>
                  <a:tab pos="915988" algn="l"/>
                  <a:tab pos="1374775" algn="l"/>
                  <a:tab pos="1833563" algn="l"/>
                  <a:tab pos="2292350" algn="l"/>
                  <a:tab pos="2751138" algn="l"/>
                  <a:tab pos="3209925" algn="l"/>
                  <a:tab pos="3667125" algn="l"/>
                  <a:tab pos="4125913" algn="l"/>
                  <a:tab pos="4584700" algn="l"/>
                  <a:tab pos="5043488" algn="l"/>
                  <a:tab pos="5502275" algn="l"/>
                  <a:tab pos="5961063" algn="l"/>
                  <a:tab pos="6419850" algn="l"/>
                  <a:tab pos="6877050" algn="l"/>
                  <a:tab pos="7335838" algn="l"/>
                  <a:tab pos="7794625" algn="l"/>
                  <a:tab pos="8253413" algn="l"/>
                  <a:tab pos="8712200" algn="l"/>
                  <a:tab pos="9170988" algn="l"/>
                </a:tabLst>
              </a:pPr>
              <a:t>8</a:t>
            </a:fld>
            <a:endParaRPr lang="en-US" smtClean="0"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5988" algn="l"/>
                <a:tab pos="1374775" algn="l"/>
                <a:tab pos="1833563" algn="l"/>
                <a:tab pos="2292350" algn="l"/>
                <a:tab pos="2751138" algn="l"/>
                <a:tab pos="3209925" algn="l"/>
                <a:tab pos="3667125" algn="l"/>
                <a:tab pos="4125913" algn="l"/>
                <a:tab pos="4584700" algn="l"/>
                <a:tab pos="5043488" algn="l"/>
                <a:tab pos="5502275" algn="l"/>
                <a:tab pos="5961063" algn="l"/>
                <a:tab pos="6419850" algn="l"/>
                <a:tab pos="6877050" algn="l"/>
                <a:tab pos="7335838" algn="l"/>
                <a:tab pos="7794625" algn="l"/>
                <a:tab pos="8253413" algn="l"/>
                <a:tab pos="8712200" algn="l"/>
                <a:tab pos="9170988" algn="l"/>
              </a:tabLst>
            </a:pPr>
            <a:fld id="{8CEC9220-50D1-49A2-9A4E-5B7D9D560DD2}" type="slidenum">
              <a:rPr lang="en-US" smtClean="0">
                <a:latin typeface="Calibri" pitchFamily="32" charset="0"/>
              </a:rPr>
              <a:pPr>
                <a:buFont typeface="Times New Roman" pitchFamily="16" charset="0"/>
                <a:buNone/>
                <a:tabLst>
                  <a:tab pos="0" algn="l"/>
                  <a:tab pos="457200" algn="l"/>
                  <a:tab pos="915988" algn="l"/>
                  <a:tab pos="1374775" algn="l"/>
                  <a:tab pos="1833563" algn="l"/>
                  <a:tab pos="2292350" algn="l"/>
                  <a:tab pos="2751138" algn="l"/>
                  <a:tab pos="3209925" algn="l"/>
                  <a:tab pos="3667125" algn="l"/>
                  <a:tab pos="4125913" algn="l"/>
                  <a:tab pos="4584700" algn="l"/>
                  <a:tab pos="5043488" algn="l"/>
                  <a:tab pos="5502275" algn="l"/>
                  <a:tab pos="5961063" algn="l"/>
                  <a:tab pos="6419850" algn="l"/>
                  <a:tab pos="6877050" algn="l"/>
                  <a:tab pos="7335838" algn="l"/>
                  <a:tab pos="7794625" algn="l"/>
                  <a:tab pos="8253413" algn="l"/>
                  <a:tab pos="8712200" algn="l"/>
                  <a:tab pos="9170988" algn="l"/>
                </a:tabLst>
              </a:pPr>
              <a:t>9</a:t>
            </a:fld>
            <a:endParaRPr lang="en-US" smtClean="0">
              <a:latin typeface="Calibri" pitchFamily="32" charset="0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132417" y="745134"/>
            <a:ext cx="4532842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14" tIns="45857" rIns="91714" bIns="45857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body"/>
          </p:nvPr>
        </p:nvSpPr>
        <p:spPr>
          <a:xfrm>
            <a:off x="679769" y="4713883"/>
            <a:ext cx="5436552" cy="4569304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40CC3-B8BA-4D62-99E6-EAD79C55379B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66621B-138F-469D-AF23-E7C9941C6A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cinegrid.uvalight.n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71600"/>
            <a:ext cx="8784976" cy="1828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Network resource selection for data transfer processes in scientific workflows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7854696" cy="15121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200" dirty="0" err="1" smtClean="0"/>
              <a:t>Zhiming</a:t>
            </a:r>
            <a:r>
              <a:rPr lang="en-US" sz="3200" dirty="0" smtClean="0"/>
              <a:t> </a:t>
            </a:r>
            <a:r>
              <a:rPr lang="en-US" sz="3200" dirty="0" smtClean="0"/>
              <a:t>Zhao</a:t>
            </a:r>
          </a:p>
          <a:p>
            <a:pPr algn="l"/>
            <a:r>
              <a:rPr lang="en-US" dirty="0" smtClean="0"/>
              <a:t>Paola </a:t>
            </a:r>
            <a:r>
              <a:rPr lang="en-US" dirty="0" err="1" smtClean="0"/>
              <a:t>Grosso</a:t>
            </a:r>
            <a:r>
              <a:rPr lang="en-US" dirty="0" smtClean="0"/>
              <a:t>, Ralph </a:t>
            </a:r>
            <a:r>
              <a:rPr lang="en-US" dirty="0" err="1" smtClean="0"/>
              <a:t>Koning</a:t>
            </a:r>
            <a:r>
              <a:rPr lang="en-US" dirty="0" smtClean="0"/>
              <a:t>, </a:t>
            </a:r>
            <a:r>
              <a:rPr lang="en-US" dirty="0" err="1" smtClean="0"/>
              <a:t>Jeroen</a:t>
            </a:r>
            <a:r>
              <a:rPr lang="en-US" dirty="0" smtClean="0"/>
              <a:t> van </a:t>
            </a:r>
            <a:r>
              <a:rPr lang="en-US" dirty="0" err="1" smtClean="0"/>
              <a:t>der</a:t>
            </a:r>
            <a:r>
              <a:rPr lang="en-US" dirty="0" smtClean="0"/>
              <a:t> Ham, </a:t>
            </a:r>
            <a:r>
              <a:rPr lang="en-US" dirty="0" err="1" smtClean="0"/>
              <a:t>Cees</a:t>
            </a:r>
            <a:r>
              <a:rPr lang="en-US" dirty="0" smtClean="0"/>
              <a:t> de </a:t>
            </a:r>
            <a:r>
              <a:rPr lang="en-US" dirty="0" err="1" smtClean="0"/>
              <a:t>Laat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b="1" dirty="0" smtClean="0"/>
              <a:t>System and Network Engineering (SNE)</a:t>
            </a:r>
          </a:p>
          <a:p>
            <a:pPr algn="l"/>
            <a:r>
              <a:rPr lang="en-US" b="1" dirty="0" smtClean="0"/>
              <a:t>University of Amsterdam (</a:t>
            </a:r>
            <a:r>
              <a:rPr lang="en-US" b="1" dirty="0" err="1" smtClean="0"/>
              <a:t>UvA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309320"/>
            <a:ext cx="2915816" cy="288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-36512" y="6536377"/>
            <a:ext cx="9324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Z.Zhao</a:t>
            </a:r>
            <a:r>
              <a:rPr lang="en-US" sz="1200" b="1" dirty="0" smtClean="0"/>
              <a:t> et al., </a:t>
            </a:r>
            <a:r>
              <a:rPr lang="en-US" sz="1200" b="1" i="1" dirty="0" smtClean="0"/>
              <a:t>Network resource selection for data transfer processes in scientific workflow s</a:t>
            </a:r>
            <a:r>
              <a:rPr lang="en-US" sz="1200" b="1" dirty="0" smtClean="0"/>
              <a:t>, WORKS10, New Orleans, 2010.  </a:t>
            </a:r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309320"/>
            <a:ext cx="399682" cy="2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1619672" y="5085184"/>
            <a:ext cx="2448272" cy="1656184"/>
          </a:xfrm>
          <a:prstGeom prst="rect">
            <a:avLst/>
          </a:prstGeom>
          <a:solidFill>
            <a:schemeClr val="accent5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>
            <a:noAutofit/>
          </a:bodyPr>
          <a:lstStyle/>
          <a:p>
            <a:r>
              <a:rPr lang="en-US" sz="3200" dirty="0" smtClean="0"/>
              <a:t>Network for Workflow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977083" y="1589410"/>
            <a:ext cx="1152128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smtClean="0">
                <a:latin typeface="Calibri" pitchFamily="32" charset="0"/>
              </a:rPr>
              <a:t>Visualization</a:t>
            </a:r>
            <a:endParaRPr lang="en-US" sz="1200" dirty="0">
              <a:latin typeface="Calibri" pitchFamily="32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68771" y="1589410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6" name="Oval 13"/>
          <p:cNvSpPr>
            <a:spLocks noChangeArrowheads="1"/>
          </p:cNvSpPr>
          <p:nvPr/>
        </p:nvSpPr>
        <p:spPr bwMode="auto">
          <a:xfrm>
            <a:off x="3258170" y="3602633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" name="Oval 14"/>
          <p:cNvSpPr>
            <a:spLocks noChangeArrowheads="1"/>
          </p:cNvSpPr>
          <p:nvPr/>
        </p:nvSpPr>
        <p:spPr bwMode="auto">
          <a:xfrm>
            <a:off x="3258170" y="3278783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1913384" y="396887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1913384" y="364502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" name="Oval 28"/>
          <p:cNvSpPr>
            <a:spLocks noChangeArrowheads="1"/>
          </p:cNvSpPr>
          <p:nvPr/>
        </p:nvSpPr>
        <p:spPr bwMode="auto">
          <a:xfrm>
            <a:off x="3182096" y="3180358"/>
            <a:ext cx="576064" cy="79208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1792734" y="3586286"/>
            <a:ext cx="4572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401216" y="4809728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" name="AutoShape 31"/>
          <p:cNvSpPr>
            <a:spLocks noChangeArrowheads="1"/>
          </p:cNvSpPr>
          <p:nvPr/>
        </p:nvSpPr>
        <p:spPr bwMode="auto">
          <a:xfrm>
            <a:off x="4139952" y="4836542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59" name="tower"/>
          <p:cNvSpPr>
            <a:spLocks noEditPoints="1" noChangeArrowheads="1"/>
          </p:cNvSpPr>
          <p:nvPr/>
        </p:nvSpPr>
        <p:spPr bwMode="auto">
          <a:xfrm>
            <a:off x="3178696" y="4735190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tower"/>
          <p:cNvSpPr>
            <a:spLocks noEditPoints="1" noChangeArrowheads="1"/>
          </p:cNvSpPr>
          <p:nvPr/>
        </p:nvSpPr>
        <p:spPr bwMode="auto">
          <a:xfrm>
            <a:off x="1841376" y="4797152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40779" y="158941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Data acquisition</a:t>
            </a:r>
          </a:p>
        </p:txBody>
      </p:sp>
      <p:sp>
        <p:nvSpPr>
          <p:cNvPr id="62" name="Oval 4"/>
          <p:cNvSpPr>
            <a:spLocks noChangeArrowheads="1"/>
          </p:cNvSpPr>
          <p:nvPr/>
        </p:nvSpPr>
        <p:spPr bwMode="auto">
          <a:xfrm>
            <a:off x="1536923" y="2392531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08931" y="239253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Processing</a:t>
            </a:r>
          </a:p>
        </p:txBody>
      </p:sp>
      <p:sp>
        <p:nvSpPr>
          <p:cNvPr id="64" name="Oval 4"/>
          <p:cNvSpPr>
            <a:spLocks noChangeArrowheads="1"/>
          </p:cNvSpPr>
          <p:nvPr/>
        </p:nvSpPr>
        <p:spPr bwMode="auto">
          <a:xfrm>
            <a:off x="3625155" y="2176507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97163" y="217650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Storing results</a:t>
            </a:r>
          </a:p>
        </p:txBody>
      </p:sp>
      <p:sp>
        <p:nvSpPr>
          <p:cNvPr id="66" name="Oval 13"/>
          <p:cNvSpPr>
            <a:spLocks noChangeArrowheads="1"/>
          </p:cNvSpPr>
          <p:nvPr/>
        </p:nvSpPr>
        <p:spPr bwMode="auto">
          <a:xfrm>
            <a:off x="3497560" y="346839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67" name="Oval 13"/>
          <p:cNvSpPr>
            <a:spLocks noChangeArrowheads="1"/>
          </p:cNvSpPr>
          <p:nvPr/>
        </p:nvSpPr>
        <p:spPr bwMode="auto">
          <a:xfrm>
            <a:off x="4202816" y="392048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68" name="Oval 16"/>
          <p:cNvSpPr>
            <a:spLocks noChangeArrowheads="1"/>
          </p:cNvSpPr>
          <p:nvPr/>
        </p:nvSpPr>
        <p:spPr bwMode="auto">
          <a:xfrm>
            <a:off x="521866" y="350100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69" name="Oval 17"/>
          <p:cNvSpPr>
            <a:spLocks noChangeArrowheads="1"/>
          </p:cNvSpPr>
          <p:nvPr/>
        </p:nvSpPr>
        <p:spPr bwMode="auto">
          <a:xfrm>
            <a:off x="521866" y="3199706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0" name="Oval 29"/>
          <p:cNvSpPr>
            <a:spLocks noChangeArrowheads="1"/>
          </p:cNvSpPr>
          <p:nvPr/>
        </p:nvSpPr>
        <p:spPr bwMode="auto">
          <a:xfrm>
            <a:off x="411496" y="3140968"/>
            <a:ext cx="457200" cy="122413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532656" y="377646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2" name="Oval 16"/>
          <p:cNvSpPr>
            <a:spLocks noChangeArrowheads="1"/>
          </p:cNvSpPr>
          <p:nvPr/>
        </p:nvSpPr>
        <p:spPr bwMode="auto">
          <a:xfrm>
            <a:off x="545232" y="4064496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3" name="Oval 29"/>
          <p:cNvSpPr>
            <a:spLocks noChangeArrowheads="1"/>
          </p:cNvSpPr>
          <p:nvPr/>
        </p:nvSpPr>
        <p:spPr bwMode="auto">
          <a:xfrm>
            <a:off x="4139952" y="3861048"/>
            <a:ext cx="360040" cy="36004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74" name="Down Arrow 73"/>
          <p:cNvSpPr/>
          <p:nvPr/>
        </p:nvSpPr>
        <p:spPr>
          <a:xfrm>
            <a:off x="539552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own Arrow 74"/>
          <p:cNvSpPr/>
          <p:nvPr/>
        </p:nvSpPr>
        <p:spPr>
          <a:xfrm>
            <a:off x="3347864" y="2708920"/>
            <a:ext cx="288032" cy="504056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own Arrow 75"/>
          <p:cNvSpPr/>
          <p:nvPr/>
        </p:nvSpPr>
        <p:spPr>
          <a:xfrm>
            <a:off x="1907704" y="2780928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Down Arrow 76"/>
          <p:cNvSpPr/>
          <p:nvPr/>
        </p:nvSpPr>
        <p:spPr>
          <a:xfrm>
            <a:off x="4211960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own Arrow 77"/>
          <p:cNvSpPr/>
          <p:nvPr/>
        </p:nvSpPr>
        <p:spPr>
          <a:xfrm>
            <a:off x="467544" y="4404494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own Arrow 78"/>
          <p:cNvSpPr/>
          <p:nvPr/>
        </p:nvSpPr>
        <p:spPr>
          <a:xfrm>
            <a:off x="1835696" y="4404494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>
            <a:off x="3275856" y="4404494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>
            <a:off x="4206280" y="4458214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>
            <a:endCxn id="11" idx="2"/>
          </p:cNvCxnSpPr>
          <p:nvPr/>
        </p:nvCxnSpPr>
        <p:spPr>
          <a:xfrm>
            <a:off x="868696" y="3753036"/>
            <a:ext cx="924038" cy="176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1" idx="6"/>
            <a:endCxn id="10" idx="2"/>
          </p:cNvCxnSpPr>
          <p:nvPr/>
        </p:nvCxnSpPr>
        <p:spPr>
          <a:xfrm flipV="1">
            <a:off x="2249934" y="3576402"/>
            <a:ext cx="932162" cy="352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0" idx="6"/>
            <a:endCxn id="73" idx="2"/>
          </p:cNvCxnSpPr>
          <p:nvPr/>
        </p:nvCxnSpPr>
        <p:spPr>
          <a:xfrm>
            <a:off x="3758160" y="3576402"/>
            <a:ext cx="381792" cy="46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61" idx="2"/>
            <a:endCxn id="62" idx="2"/>
          </p:cNvCxnSpPr>
          <p:nvPr/>
        </p:nvCxnSpPr>
        <p:spPr>
          <a:xfrm rot="16200000" flipH="1">
            <a:off x="892676" y="1862584"/>
            <a:ext cx="64042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3" idx="3"/>
            <a:endCxn id="4" idx="3"/>
          </p:cNvCxnSpPr>
          <p:nvPr/>
        </p:nvCxnSpPr>
        <p:spPr>
          <a:xfrm flipV="1">
            <a:off x="2905075" y="1784532"/>
            <a:ext cx="240733" cy="746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4" idx="6"/>
            <a:endCxn id="65" idx="0"/>
          </p:cNvCxnSpPr>
          <p:nvPr/>
        </p:nvCxnSpPr>
        <p:spPr>
          <a:xfrm>
            <a:off x="4129211" y="1703710"/>
            <a:ext cx="216024" cy="472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reeform 94"/>
          <p:cNvSpPr/>
          <p:nvPr/>
        </p:nvSpPr>
        <p:spPr>
          <a:xfrm>
            <a:off x="2024743" y="5290457"/>
            <a:ext cx="1427584" cy="354563"/>
          </a:xfrm>
          <a:custGeom>
            <a:avLst/>
            <a:gdLst>
              <a:gd name="connsiteX0" fmla="*/ 0 w 1427584"/>
              <a:gd name="connsiteY0" fmla="*/ 46653 h 354563"/>
              <a:gd name="connsiteX1" fmla="*/ 242596 w 1427584"/>
              <a:gd name="connsiteY1" fmla="*/ 335902 h 354563"/>
              <a:gd name="connsiteX2" fmla="*/ 783771 w 1427584"/>
              <a:gd name="connsiteY2" fmla="*/ 354563 h 354563"/>
              <a:gd name="connsiteX3" fmla="*/ 1184988 w 1427584"/>
              <a:gd name="connsiteY3" fmla="*/ 289249 h 354563"/>
              <a:gd name="connsiteX4" fmla="*/ 1427584 w 1427584"/>
              <a:gd name="connsiteY4" fmla="*/ 0 h 35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584" h="354563">
                <a:moveTo>
                  <a:pt x="0" y="46653"/>
                </a:moveTo>
                <a:lnTo>
                  <a:pt x="242596" y="335902"/>
                </a:lnTo>
                <a:lnTo>
                  <a:pt x="783771" y="354563"/>
                </a:lnTo>
                <a:lnTo>
                  <a:pt x="1184988" y="289249"/>
                </a:lnTo>
                <a:lnTo>
                  <a:pt x="142758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1968759" y="5271796"/>
            <a:ext cx="1511559" cy="653143"/>
          </a:xfrm>
          <a:custGeom>
            <a:avLst/>
            <a:gdLst>
              <a:gd name="connsiteX0" fmla="*/ 0 w 1511559"/>
              <a:gd name="connsiteY0" fmla="*/ 55984 h 653143"/>
              <a:gd name="connsiteX1" fmla="*/ 242596 w 1511559"/>
              <a:gd name="connsiteY1" fmla="*/ 550506 h 653143"/>
              <a:gd name="connsiteX2" fmla="*/ 447870 w 1511559"/>
              <a:gd name="connsiteY2" fmla="*/ 653143 h 653143"/>
              <a:gd name="connsiteX3" fmla="*/ 1035698 w 1511559"/>
              <a:gd name="connsiteY3" fmla="*/ 653143 h 653143"/>
              <a:gd name="connsiteX4" fmla="*/ 1418253 w 1511559"/>
              <a:gd name="connsiteY4" fmla="*/ 522514 h 653143"/>
              <a:gd name="connsiteX5" fmla="*/ 1511559 w 1511559"/>
              <a:gd name="connsiteY5" fmla="*/ 0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1559" h="653143">
                <a:moveTo>
                  <a:pt x="0" y="55984"/>
                </a:moveTo>
                <a:lnTo>
                  <a:pt x="242596" y="550506"/>
                </a:lnTo>
                <a:lnTo>
                  <a:pt x="447870" y="653143"/>
                </a:lnTo>
                <a:lnTo>
                  <a:pt x="1035698" y="653143"/>
                </a:lnTo>
                <a:lnTo>
                  <a:pt x="1418253" y="522514"/>
                </a:lnTo>
                <a:lnTo>
                  <a:pt x="151155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1950098" y="5290457"/>
            <a:ext cx="1707502" cy="1007706"/>
          </a:xfrm>
          <a:custGeom>
            <a:avLst/>
            <a:gdLst>
              <a:gd name="connsiteX0" fmla="*/ 0 w 1707502"/>
              <a:gd name="connsiteY0" fmla="*/ 37323 h 1007706"/>
              <a:gd name="connsiteX1" fmla="*/ 74645 w 1707502"/>
              <a:gd name="connsiteY1" fmla="*/ 606490 h 1007706"/>
              <a:gd name="connsiteX2" fmla="*/ 335902 w 1707502"/>
              <a:gd name="connsiteY2" fmla="*/ 942392 h 1007706"/>
              <a:gd name="connsiteX3" fmla="*/ 970384 w 1707502"/>
              <a:gd name="connsiteY3" fmla="*/ 1007706 h 1007706"/>
              <a:gd name="connsiteX4" fmla="*/ 1436914 w 1707502"/>
              <a:gd name="connsiteY4" fmla="*/ 905070 h 1007706"/>
              <a:gd name="connsiteX5" fmla="*/ 1707502 w 1707502"/>
              <a:gd name="connsiteY5" fmla="*/ 597159 h 1007706"/>
              <a:gd name="connsiteX6" fmla="*/ 1567543 w 1707502"/>
              <a:gd name="connsiteY6" fmla="*/ 0 h 100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7502" h="1007706">
                <a:moveTo>
                  <a:pt x="0" y="37323"/>
                </a:moveTo>
                <a:lnTo>
                  <a:pt x="74645" y="606490"/>
                </a:lnTo>
                <a:lnTo>
                  <a:pt x="335902" y="942392"/>
                </a:lnTo>
                <a:lnTo>
                  <a:pt x="970384" y="1007706"/>
                </a:lnTo>
                <a:lnTo>
                  <a:pt x="1436914" y="905070"/>
                </a:lnTo>
                <a:lnTo>
                  <a:pt x="1707502" y="597159"/>
                </a:lnTo>
                <a:lnTo>
                  <a:pt x="1567543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950098" y="5281127"/>
            <a:ext cx="1912775" cy="1315616"/>
          </a:xfrm>
          <a:custGeom>
            <a:avLst/>
            <a:gdLst>
              <a:gd name="connsiteX0" fmla="*/ 0 w 1912775"/>
              <a:gd name="connsiteY0" fmla="*/ 27991 h 1315616"/>
              <a:gd name="connsiteX1" fmla="*/ 0 w 1912775"/>
              <a:gd name="connsiteY1" fmla="*/ 961053 h 1315616"/>
              <a:gd name="connsiteX2" fmla="*/ 401216 w 1912775"/>
              <a:gd name="connsiteY2" fmla="*/ 1184987 h 1315616"/>
              <a:gd name="connsiteX3" fmla="*/ 1259633 w 1912775"/>
              <a:gd name="connsiteY3" fmla="*/ 1315616 h 1315616"/>
              <a:gd name="connsiteX4" fmla="*/ 1763486 w 1912775"/>
              <a:gd name="connsiteY4" fmla="*/ 1175657 h 1315616"/>
              <a:gd name="connsiteX5" fmla="*/ 1912775 w 1912775"/>
              <a:gd name="connsiteY5" fmla="*/ 755779 h 1315616"/>
              <a:gd name="connsiteX6" fmla="*/ 1567543 w 1912775"/>
              <a:gd name="connsiteY6" fmla="*/ 0 h 1315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2775" h="1315616">
                <a:moveTo>
                  <a:pt x="0" y="27991"/>
                </a:moveTo>
                <a:lnTo>
                  <a:pt x="0" y="961053"/>
                </a:lnTo>
                <a:lnTo>
                  <a:pt x="401216" y="1184987"/>
                </a:lnTo>
                <a:lnTo>
                  <a:pt x="1259633" y="1315616"/>
                </a:lnTo>
                <a:lnTo>
                  <a:pt x="1763486" y="1175657"/>
                </a:lnTo>
                <a:lnTo>
                  <a:pt x="1912775" y="755779"/>
                </a:lnTo>
                <a:lnTo>
                  <a:pt x="1567543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2555776" y="4941168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101" name="Straight Connector 80"/>
          <p:cNvCxnSpPr>
            <a:cxnSpLocks noChangeShapeType="1"/>
          </p:cNvCxnSpPr>
          <p:nvPr/>
        </p:nvCxnSpPr>
        <p:spPr bwMode="auto">
          <a:xfrm>
            <a:off x="107504" y="2924944"/>
            <a:ext cx="532859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03" name="Straight Connector 80"/>
          <p:cNvCxnSpPr>
            <a:cxnSpLocks noChangeShapeType="1"/>
          </p:cNvCxnSpPr>
          <p:nvPr/>
        </p:nvCxnSpPr>
        <p:spPr bwMode="auto">
          <a:xfrm>
            <a:off x="0" y="4581128"/>
            <a:ext cx="565212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6" name="Content Placeholder 2"/>
          <p:cNvSpPr>
            <a:spLocks noGrp="1"/>
          </p:cNvSpPr>
          <p:nvPr>
            <p:ph idx="1"/>
          </p:nvPr>
        </p:nvSpPr>
        <p:spPr>
          <a:xfrm>
            <a:off x="5364088" y="1052736"/>
            <a:ext cx="3322712" cy="5271864"/>
          </a:xfrm>
        </p:spPr>
        <p:txBody>
          <a:bodyPr>
            <a:normAutofit/>
          </a:bodyPr>
          <a:lstStyle/>
          <a:p>
            <a:r>
              <a:rPr lang="en-US" dirty="0" smtClean="0"/>
              <a:t>A planner for </a:t>
            </a:r>
            <a:r>
              <a:rPr lang="en-US" b="1" i="1" dirty="0" smtClean="0">
                <a:solidFill>
                  <a:srgbClr val="FF0000"/>
                </a:solidFill>
              </a:rPr>
              <a:t>optimizing </a:t>
            </a:r>
            <a:r>
              <a:rPr lang="en-US" dirty="0" smtClean="0"/>
              <a:t>data movement related workflow processes</a:t>
            </a:r>
          </a:p>
          <a:p>
            <a:pPr lvl="1"/>
            <a:r>
              <a:rPr lang="en-US" dirty="0" smtClean="0"/>
              <a:t>Select network resources</a:t>
            </a:r>
          </a:p>
          <a:p>
            <a:pPr lvl="1"/>
            <a:r>
              <a:rPr lang="en-US" dirty="0" smtClean="0"/>
              <a:t>Make provisioning plans</a:t>
            </a:r>
          </a:p>
          <a:p>
            <a:pPr lvl="1"/>
            <a:r>
              <a:rPr lang="en-US" dirty="0" smtClean="0"/>
              <a:t>Generate network </a:t>
            </a:r>
            <a:r>
              <a:rPr lang="en-US" dirty="0" err="1" smtClean="0"/>
              <a:t>QoS</a:t>
            </a:r>
            <a:r>
              <a:rPr lang="en-US" dirty="0" smtClean="0"/>
              <a:t> aware sub workflow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907704" y="6381328"/>
            <a:ext cx="1944216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NEWQoSPlanner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38956" name="Oval 39"/>
          <p:cNvSpPr>
            <a:spLocks noChangeArrowheads="1"/>
          </p:cNvSpPr>
          <p:nvPr/>
        </p:nvSpPr>
        <p:spPr bwMode="auto">
          <a:xfrm>
            <a:off x="2338388" y="28510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7" name="TextBox 54"/>
          <p:cNvSpPr txBox="1">
            <a:spLocks noChangeArrowheads="1"/>
          </p:cNvSpPr>
          <p:nvPr/>
        </p:nvSpPr>
        <p:spPr bwMode="auto">
          <a:xfrm>
            <a:off x="2286000" y="28208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3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38956" name="Oval 39"/>
          <p:cNvSpPr>
            <a:spLocks noChangeArrowheads="1"/>
          </p:cNvSpPr>
          <p:nvPr/>
        </p:nvSpPr>
        <p:spPr bwMode="auto">
          <a:xfrm>
            <a:off x="2338388" y="28510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7" name="TextBox 54"/>
          <p:cNvSpPr txBox="1">
            <a:spLocks noChangeArrowheads="1"/>
          </p:cNvSpPr>
          <p:nvPr/>
        </p:nvSpPr>
        <p:spPr bwMode="auto">
          <a:xfrm>
            <a:off x="2286000" y="28208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3</a:t>
            </a:r>
          </a:p>
        </p:txBody>
      </p:sp>
      <p:sp>
        <p:nvSpPr>
          <p:cNvPr id="38958" name="Oval 39"/>
          <p:cNvSpPr>
            <a:spLocks noChangeArrowheads="1"/>
          </p:cNvSpPr>
          <p:nvPr/>
        </p:nvSpPr>
        <p:spPr bwMode="auto">
          <a:xfrm>
            <a:off x="3252788" y="35495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9" name="TextBox 56"/>
          <p:cNvSpPr txBox="1">
            <a:spLocks noChangeArrowheads="1"/>
          </p:cNvSpPr>
          <p:nvPr/>
        </p:nvSpPr>
        <p:spPr bwMode="auto">
          <a:xfrm>
            <a:off x="3200400" y="35193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4" name="Oval 39"/>
          <p:cNvSpPr>
            <a:spLocks noChangeArrowheads="1"/>
          </p:cNvSpPr>
          <p:nvPr/>
        </p:nvSpPr>
        <p:spPr bwMode="auto">
          <a:xfrm>
            <a:off x="4138613" y="3806726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5" name="TextBox 62"/>
          <p:cNvSpPr txBox="1">
            <a:spLocks noChangeArrowheads="1"/>
          </p:cNvSpPr>
          <p:nvPr/>
        </p:nvSpPr>
        <p:spPr bwMode="auto">
          <a:xfrm>
            <a:off x="4084638" y="3776563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38956" name="Oval 39"/>
          <p:cNvSpPr>
            <a:spLocks noChangeArrowheads="1"/>
          </p:cNvSpPr>
          <p:nvPr/>
        </p:nvSpPr>
        <p:spPr bwMode="auto">
          <a:xfrm>
            <a:off x="2338388" y="28510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7" name="TextBox 54"/>
          <p:cNvSpPr txBox="1">
            <a:spLocks noChangeArrowheads="1"/>
          </p:cNvSpPr>
          <p:nvPr/>
        </p:nvSpPr>
        <p:spPr bwMode="auto">
          <a:xfrm>
            <a:off x="2286000" y="28208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3</a:t>
            </a:r>
          </a:p>
        </p:txBody>
      </p:sp>
      <p:sp>
        <p:nvSpPr>
          <p:cNvPr id="38958" name="Oval 39"/>
          <p:cNvSpPr>
            <a:spLocks noChangeArrowheads="1"/>
          </p:cNvSpPr>
          <p:nvPr/>
        </p:nvSpPr>
        <p:spPr bwMode="auto">
          <a:xfrm>
            <a:off x="3252788" y="35495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9" name="TextBox 56"/>
          <p:cNvSpPr txBox="1">
            <a:spLocks noChangeArrowheads="1"/>
          </p:cNvSpPr>
          <p:nvPr/>
        </p:nvSpPr>
        <p:spPr bwMode="auto">
          <a:xfrm>
            <a:off x="3200400" y="35193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0" name="Oval 39"/>
          <p:cNvSpPr>
            <a:spLocks noChangeArrowheads="1"/>
          </p:cNvSpPr>
          <p:nvPr/>
        </p:nvSpPr>
        <p:spPr bwMode="auto">
          <a:xfrm>
            <a:off x="4471988" y="31256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1" name="TextBox 58"/>
          <p:cNvSpPr txBox="1">
            <a:spLocks noChangeArrowheads="1"/>
          </p:cNvSpPr>
          <p:nvPr/>
        </p:nvSpPr>
        <p:spPr bwMode="auto">
          <a:xfrm>
            <a:off x="4419600" y="30955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38964" name="Oval 39"/>
          <p:cNvSpPr>
            <a:spLocks noChangeArrowheads="1"/>
          </p:cNvSpPr>
          <p:nvPr/>
        </p:nvSpPr>
        <p:spPr bwMode="auto">
          <a:xfrm>
            <a:off x="4138613" y="3806726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5" name="TextBox 62"/>
          <p:cNvSpPr txBox="1">
            <a:spLocks noChangeArrowheads="1"/>
          </p:cNvSpPr>
          <p:nvPr/>
        </p:nvSpPr>
        <p:spPr bwMode="auto">
          <a:xfrm>
            <a:off x="4084638" y="3776563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6" name="Oval 39"/>
          <p:cNvSpPr>
            <a:spLocks noChangeArrowheads="1"/>
          </p:cNvSpPr>
          <p:nvPr/>
        </p:nvSpPr>
        <p:spPr bwMode="auto">
          <a:xfrm>
            <a:off x="5005388" y="40829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7" name="TextBox 64"/>
          <p:cNvSpPr txBox="1">
            <a:spLocks noChangeArrowheads="1"/>
          </p:cNvSpPr>
          <p:nvPr/>
        </p:nvSpPr>
        <p:spPr bwMode="auto">
          <a:xfrm>
            <a:off x="4953000" y="40527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38956" name="Oval 39"/>
          <p:cNvSpPr>
            <a:spLocks noChangeArrowheads="1"/>
          </p:cNvSpPr>
          <p:nvPr/>
        </p:nvSpPr>
        <p:spPr bwMode="auto">
          <a:xfrm>
            <a:off x="2338388" y="28510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7" name="TextBox 54"/>
          <p:cNvSpPr txBox="1">
            <a:spLocks noChangeArrowheads="1"/>
          </p:cNvSpPr>
          <p:nvPr/>
        </p:nvSpPr>
        <p:spPr bwMode="auto">
          <a:xfrm>
            <a:off x="2286000" y="28208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3</a:t>
            </a:r>
          </a:p>
        </p:txBody>
      </p:sp>
      <p:sp>
        <p:nvSpPr>
          <p:cNvPr id="38958" name="Oval 39"/>
          <p:cNvSpPr>
            <a:spLocks noChangeArrowheads="1"/>
          </p:cNvSpPr>
          <p:nvPr/>
        </p:nvSpPr>
        <p:spPr bwMode="auto">
          <a:xfrm>
            <a:off x="3252788" y="35495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9" name="TextBox 56"/>
          <p:cNvSpPr txBox="1">
            <a:spLocks noChangeArrowheads="1"/>
          </p:cNvSpPr>
          <p:nvPr/>
        </p:nvSpPr>
        <p:spPr bwMode="auto">
          <a:xfrm>
            <a:off x="3200400" y="35193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0" name="Oval 39"/>
          <p:cNvSpPr>
            <a:spLocks noChangeArrowheads="1"/>
          </p:cNvSpPr>
          <p:nvPr/>
        </p:nvSpPr>
        <p:spPr bwMode="auto">
          <a:xfrm>
            <a:off x="4471988" y="31256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1" name="TextBox 58"/>
          <p:cNvSpPr txBox="1">
            <a:spLocks noChangeArrowheads="1"/>
          </p:cNvSpPr>
          <p:nvPr/>
        </p:nvSpPr>
        <p:spPr bwMode="auto">
          <a:xfrm>
            <a:off x="4419600" y="30955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38962" name="Oval 39"/>
          <p:cNvSpPr>
            <a:spLocks noChangeArrowheads="1"/>
          </p:cNvSpPr>
          <p:nvPr/>
        </p:nvSpPr>
        <p:spPr bwMode="auto">
          <a:xfrm>
            <a:off x="1606550" y="4233763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3" name="TextBox 60"/>
          <p:cNvSpPr txBox="1">
            <a:spLocks noChangeArrowheads="1"/>
          </p:cNvSpPr>
          <p:nvPr/>
        </p:nvSpPr>
        <p:spPr bwMode="auto">
          <a:xfrm>
            <a:off x="1554163" y="4203601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6</a:t>
            </a:r>
          </a:p>
        </p:txBody>
      </p:sp>
      <p:sp>
        <p:nvSpPr>
          <p:cNvPr id="38964" name="Oval 39"/>
          <p:cNvSpPr>
            <a:spLocks noChangeArrowheads="1"/>
          </p:cNvSpPr>
          <p:nvPr/>
        </p:nvSpPr>
        <p:spPr bwMode="auto">
          <a:xfrm>
            <a:off x="4138613" y="3806726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5" name="TextBox 62"/>
          <p:cNvSpPr txBox="1">
            <a:spLocks noChangeArrowheads="1"/>
          </p:cNvSpPr>
          <p:nvPr/>
        </p:nvSpPr>
        <p:spPr bwMode="auto">
          <a:xfrm>
            <a:off x="4084638" y="3776563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6" name="Oval 39"/>
          <p:cNvSpPr>
            <a:spLocks noChangeArrowheads="1"/>
          </p:cNvSpPr>
          <p:nvPr/>
        </p:nvSpPr>
        <p:spPr bwMode="auto">
          <a:xfrm>
            <a:off x="5005388" y="40829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7" name="TextBox 64"/>
          <p:cNvSpPr txBox="1">
            <a:spLocks noChangeArrowheads="1"/>
          </p:cNvSpPr>
          <p:nvPr/>
        </p:nvSpPr>
        <p:spPr bwMode="auto">
          <a:xfrm>
            <a:off x="4953000" y="40527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8"/>
          <p:cNvSpPr>
            <a:spLocks noChangeArrowheads="1"/>
          </p:cNvSpPr>
          <p:nvPr/>
        </p:nvSpPr>
        <p:spPr bwMode="auto">
          <a:xfrm>
            <a:off x="914400" y="2058888"/>
            <a:ext cx="5715000" cy="2971800"/>
          </a:xfrm>
          <a:prstGeom prst="rect">
            <a:avLst/>
          </a:prstGeom>
          <a:solidFill>
            <a:srgbClr val="7030A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15" name="TextBox 92"/>
          <p:cNvSpPr txBox="1">
            <a:spLocks noChangeArrowheads="1"/>
          </p:cNvSpPr>
          <p:nvPr/>
        </p:nvSpPr>
        <p:spPr bwMode="auto">
          <a:xfrm>
            <a:off x="4089400" y="3887688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Provisioning plan</a:t>
            </a:r>
          </a:p>
        </p:txBody>
      </p:sp>
      <p:sp>
        <p:nvSpPr>
          <p:cNvPr id="38916" name="TextBox 90"/>
          <p:cNvSpPr txBox="1">
            <a:spLocks noChangeArrowheads="1"/>
          </p:cNvSpPr>
          <p:nvPr/>
        </p:nvSpPr>
        <p:spPr bwMode="auto">
          <a:xfrm>
            <a:off x="4038600" y="3617813"/>
            <a:ext cx="121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17" name="Rounded Rectangle 3"/>
          <p:cNvSpPr>
            <a:spLocks noChangeArrowheads="1"/>
          </p:cNvSpPr>
          <p:nvPr/>
        </p:nvSpPr>
        <p:spPr bwMode="auto">
          <a:xfrm>
            <a:off x="1852613" y="2154138"/>
            <a:ext cx="1195387" cy="6858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Discovery</a:t>
            </a:r>
          </a:p>
          <a:p>
            <a:pPr defTabSz="914400"/>
            <a:r>
              <a:rPr lang="en-US" sz="1100"/>
              <a:t>Agent (</a:t>
            </a:r>
            <a:r>
              <a:rPr lang="en-US" sz="1100" b="1"/>
              <a:t>RDA</a:t>
            </a:r>
            <a:r>
              <a:rPr lang="en-US" sz="1100"/>
              <a:t>)</a:t>
            </a:r>
          </a:p>
        </p:txBody>
      </p:sp>
      <p:sp>
        <p:nvSpPr>
          <p:cNvPr id="38918" name="Rounded Rectangle 6"/>
          <p:cNvSpPr>
            <a:spLocks noChangeArrowheads="1"/>
          </p:cNvSpPr>
          <p:nvPr/>
        </p:nvSpPr>
        <p:spPr bwMode="auto">
          <a:xfrm>
            <a:off x="1395413" y="3678138"/>
            <a:ext cx="2719387" cy="533400"/>
          </a:xfrm>
          <a:prstGeom prst="roundRect">
            <a:avLst>
              <a:gd name="adj" fmla="val 16667"/>
            </a:avLst>
          </a:prstGeom>
          <a:solidFill>
            <a:srgbClr val="00B050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914400"/>
            <a:r>
              <a:rPr lang="en-US" sz="1100" dirty="0" err="1"/>
              <a:t>QoS</a:t>
            </a:r>
            <a:r>
              <a:rPr lang="en-US" sz="1100" dirty="0"/>
              <a:t> aware Workflow Planner (</a:t>
            </a:r>
            <a:r>
              <a:rPr lang="en-US" sz="1100" b="1" dirty="0" err="1"/>
              <a:t>QoSWP</a:t>
            </a:r>
            <a:r>
              <a:rPr lang="en-US" sz="1100" dirty="0"/>
              <a:t>)</a:t>
            </a:r>
          </a:p>
        </p:txBody>
      </p:sp>
      <p:sp>
        <p:nvSpPr>
          <p:cNvPr id="38919" name="Rounded Rectangle 16"/>
          <p:cNvSpPr>
            <a:spLocks noChangeArrowheads="1"/>
          </p:cNvSpPr>
          <p:nvPr/>
        </p:nvSpPr>
        <p:spPr bwMode="auto">
          <a:xfrm>
            <a:off x="1295400" y="5106888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 b="1"/>
              <a:t>Workflow engine</a:t>
            </a:r>
          </a:p>
        </p:txBody>
      </p:sp>
      <p:sp>
        <p:nvSpPr>
          <p:cNvPr id="38920" name="Rounded Rectangle 17"/>
          <p:cNvSpPr>
            <a:spLocks noChangeArrowheads="1"/>
          </p:cNvSpPr>
          <p:nvPr/>
        </p:nvSpPr>
        <p:spPr bwMode="auto">
          <a:xfrm>
            <a:off x="4191000" y="25160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Workflow</a:t>
            </a:r>
          </a:p>
          <a:p>
            <a:pPr defTabSz="914400"/>
            <a:r>
              <a:rPr lang="en-US" sz="1100"/>
              <a:t>Composer</a:t>
            </a:r>
          </a:p>
          <a:p>
            <a:pPr defTabSz="914400"/>
            <a:r>
              <a:rPr lang="en-US" sz="1100"/>
              <a:t>Agent  (</a:t>
            </a:r>
            <a:r>
              <a:rPr lang="en-US" sz="1100" b="1"/>
              <a:t>WCA</a:t>
            </a:r>
            <a:r>
              <a:rPr lang="en-US" sz="1100"/>
              <a:t>)</a:t>
            </a:r>
          </a:p>
        </p:txBody>
      </p:sp>
      <p:sp>
        <p:nvSpPr>
          <p:cNvPr id="38921" name="Flowchart: Document 24"/>
          <p:cNvSpPr>
            <a:spLocks noChangeArrowheads="1"/>
          </p:cNvSpPr>
          <p:nvPr/>
        </p:nvSpPr>
        <p:spPr bwMode="auto">
          <a:xfrm>
            <a:off x="23813" y="3678138"/>
            <a:ext cx="685800" cy="457200"/>
          </a:xfrm>
          <a:prstGeom prst="flowChartDocument">
            <a:avLst/>
          </a:prstGeom>
          <a:solidFill>
            <a:srgbClr val="00B050">
              <a:alpha val="1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800"/>
              <a:t>User</a:t>
            </a:r>
          </a:p>
          <a:p>
            <a:pPr defTabSz="914400"/>
            <a:r>
              <a:rPr lang="en-US" sz="800"/>
              <a:t>request</a:t>
            </a:r>
          </a:p>
        </p:txBody>
      </p:sp>
      <p:cxnSp>
        <p:nvCxnSpPr>
          <p:cNvPr id="38922" name="Straight Arrow Connector 26"/>
          <p:cNvCxnSpPr>
            <a:cxnSpLocks noChangeShapeType="1"/>
            <a:stCxn id="38921" idx="3"/>
            <a:endCxn id="38918" idx="1"/>
          </p:cNvCxnSpPr>
          <p:nvPr/>
        </p:nvCxnSpPr>
        <p:spPr bwMode="auto">
          <a:xfrm>
            <a:off x="709613" y="3906738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3" name="Flowchart: Magnetic Disk 30"/>
          <p:cNvSpPr>
            <a:spLocks noChangeArrowheads="1"/>
          </p:cNvSpPr>
          <p:nvPr/>
        </p:nvSpPr>
        <p:spPr bwMode="auto">
          <a:xfrm>
            <a:off x="1870075" y="1068288"/>
            <a:ext cx="1143000" cy="838200"/>
          </a:xfrm>
          <a:prstGeom prst="flowChartMagneticDisk">
            <a:avLst/>
          </a:prstGeom>
          <a:solidFill>
            <a:srgbClr val="7030A0">
              <a:alpha val="1411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Network resource descriptions</a:t>
            </a:r>
          </a:p>
        </p:txBody>
      </p:sp>
      <p:cxnSp>
        <p:nvCxnSpPr>
          <p:cNvPr id="38924" name="Straight Arrow Connector 32"/>
          <p:cNvCxnSpPr>
            <a:cxnSpLocks noChangeShapeType="1"/>
            <a:stCxn id="38923" idx="3"/>
            <a:endCxn id="38917" idx="0"/>
          </p:cNvCxnSpPr>
          <p:nvPr/>
        </p:nvCxnSpPr>
        <p:spPr bwMode="auto">
          <a:xfrm rot="16200000" flipH="1">
            <a:off x="2321719" y="2026344"/>
            <a:ext cx="2476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Rounded Rectangle 36"/>
          <p:cNvSpPr>
            <a:spLocks noChangeArrowheads="1"/>
          </p:cNvSpPr>
          <p:nvPr/>
        </p:nvSpPr>
        <p:spPr bwMode="auto">
          <a:xfrm>
            <a:off x="5181600" y="3582888"/>
            <a:ext cx="990600" cy="762000"/>
          </a:xfrm>
          <a:prstGeom prst="roundRect">
            <a:avLst>
              <a:gd name="adj" fmla="val 16667"/>
            </a:avLst>
          </a:prstGeom>
          <a:solidFill>
            <a:srgbClr val="92D050">
              <a:alpha val="6784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100"/>
              <a:t>Resource Provision</a:t>
            </a:r>
          </a:p>
          <a:p>
            <a:pPr defTabSz="914400"/>
            <a:r>
              <a:rPr lang="en-US" sz="1100"/>
              <a:t>Planner (</a:t>
            </a:r>
            <a:r>
              <a:rPr lang="en-US" sz="1100" b="1"/>
              <a:t>RPP</a:t>
            </a:r>
            <a:r>
              <a:rPr lang="en-US" sz="1100"/>
              <a:t>)</a:t>
            </a:r>
          </a:p>
        </p:txBody>
      </p:sp>
      <p:sp>
        <p:nvSpPr>
          <p:cNvPr id="38926" name="Flowchart: Document 57"/>
          <p:cNvSpPr>
            <a:spLocks noChangeArrowheads="1"/>
          </p:cNvSpPr>
          <p:nvPr/>
        </p:nvSpPr>
        <p:spPr bwMode="auto">
          <a:xfrm>
            <a:off x="1143000" y="4440138"/>
            <a:ext cx="609600" cy="3810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7" name="TextBox 35"/>
          <p:cNvSpPr txBox="1">
            <a:spLocks noChangeArrowheads="1"/>
          </p:cNvSpPr>
          <p:nvPr/>
        </p:nvSpPr>
        <p:spPr bwMode="auto">
          <a:xfrm>
            <a:off x="1143000" y="4440138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Provision </a:t>
            </a:r>
          </a:p>
          <a:p>
            <a:r>
              <a:rPr lang="en-US" sz="800"/>
              <a:t>plan</a:t>
            </a:r>
          </a:p>
        </p:txBody>
      </p:sp>
      <p:sp>
        <p:nvSpPr>
          <p:cNvPr id="38928" name="Flowchart: Document 58"/>
          <p:cNvSpPr>
            <a:spLocks noChangeArrowheads="1"/>
          </p:cNvSpPr>
          <p:nvPr/>
        </p:nvSpPr>
        <p:spPr bwMode="auto">
          <a:xfrm>
            <a:off x="1817688" y="4440138"/>
            <a:ext cx="533400" cy="457200"/>
          </a:xfrm>
          <a:prstGeom prst="flowChartDocument">
            <a:avLst/>
          </a:prstGeom>
          <a:solidFill>
            <a:schemeClr val="accent1">
              <a:alpha val="6588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  <p:sp>
        <p:nvSpPr>
          <p:cNvPr id="38929" name="TextBox 9"/>
          <p:cNvSpPr txBox="1">
            <a:spLocks noChangeArrowheads="1"/>
          </p:cNvSpPr>
          <p:nvPr/>
        </p:nvSpPr>
        <p:spPr bwMode="auto">
          <a:xfrm>
            <a:off x="1741488" y="4440138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Data</a:t>
            </a:r>
          </a:p>
          <a:p>
            <a:r>
              <a:rPr lang="en-US" sz="800"/>
              <a:t>delivery </a:t>
            </a:r>
          </a:p>
          <a:p>
            <a:r>
              <a:rPr lang="en-US" sz="800"/>
              <a:t>workflow</a:t>
            </a:r>
          </a:p>
        </p:txBody>
      </p:sp>
      <p:cxnSp>
        <p:nvCxnSpPr>
          <p:cNvPr id="38930" name="Straight Arrow Connector 65"/>
          <p:cNvCxnSpPr>
            <a:cxnSpLocks noChangeShapeType="1"/>
          </p:cNvCxnSpPr>
          <p:nvPr/>
        </p:nvCxnSpPr>
        <p:spPr bwMode="auto">
          <a:xfrm rot="5400000">
            <a:off x="1324769" y="4650482"/>
            <a:ext cx="914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1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18161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2" name="Straight Arrow Connector 76"/>
          <p:cNvCxnSpPr>
            <a:cxnSpLocks noChangeShapeType="1"/>
          </p:cNvCxnSpPr>
          <p:nvPr/>
        </p:nvCxnSpPr>
        <p:spPr bwMode="auto">
          <a:xfrm rot="5400000">
            <a:off x="2120901" y="3257450"/>
            <a:ext cx="838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3" name="TextBox 79"/>
          <p:cNvSpPr txBox="1">
            <a:spLocks noChangeArrowheads="1"/>
          </p:cNvSpPr>
          <p:nvPr/>
        </p:nvSpPr>
        <p:spPr bwMode="auto">
          <a:xfrm>
            <a:off x="2005013" y="2916138"/>
            <a:ext cx="307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requirements</a:t>
            </a:r>
          </a:p>
        </p:txBody>
      </p:sp>
      <p:sp>
        <p:nvSpPr>
          <p:cNvPr id="38934" name="TextBox 80"/>
          <p:cNvSpPr txBox="1">
            <a:spLocks noChangeArrowheads="1"/>
          </p:cNvSpPr>
          <p:nvPr/>
        </p:nvSpPr>
        <p:spPr bwMode="auto">
          <a:xfrm>
            <a:off x="2462213" y="2916138"/>
            <a:ext cx="43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800"/>
              <a:t>Resource candidates</a:t>
            </a:r>
          </a:p>
        </p:txBody>
      </p:sp>
      <p:cxnSp>
        <p:nvCxnSpPr>
          <p:cNvPr id="38935" name="Straight Arrow Connector 82"/>
          <p:cNvCxnSpPr>
            <a:cxnSpLocks noChangeShapeType="1"/>
          </p:cNvCxnSpPr>
          <p:nvPr/>
        </p:nvCxnSpPr>
        <p:spPr bwMode="auto">
          <a:xfrm flipV="1">
            <a:off x="3048000" y="3087588"/>
            <a:ext cx="1219200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6" name="Straight Arrow Connector 84"/>
          <p:cNvCxnSpPr>
            <a:cxnSpLocks noChangeShapeType="1"/>
          </p:cNvCxnSpPr>
          <p:nvPr/>
        </p:nvCxnSpPr>
        <p:spPr bwMode="auto">
          <a:xfrm>
            <a:off x="4114800" y="3811488"/>
            <a:ext cx="1066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7" name="Straight Arrow Connector 86"/>
          <p:cNvCxnSpPr>
            <a:cxnSpLocks noChangeShapeType="1"/>
            <a:stCxn id="38920" idx="2"/>
          </p:cNvCxnSpPr>
          <p:nvPr/>
        </p:nvCxnSpPr>
        <p:spPr bwMode="auto">
          <a:xfrm rot="5400000">
            <a:off x="3962400" y="2744688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38" name="Straight Arrow Connector 88"/>
          <p:cNvCxnSpPr>
            <a:cxnSpLocks noChangeShapeType="1"/>
          </p:cNvCxnSpPr>
          <p:nvPr/>
        </p:nvCxnSpPr>
        <p:spPr bwMode="auto">
          <a:xfrm rot="10800000">
            <a:off x="4114800" y="4040088"/>
            <a:ext cx="1066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39" name="TextBox 91"/>
          <p:cNvSpPr txBox="1">
            <a:spLocks noChangeArrowheads="1"/>
          </p:cNvSpPr>
          <p:nvPr/>
        </p:nvSpPr>
        <p:spPr bwMode="auto">
          <a:xfrm rot="-1422309">
            <a:off x="3633788" y="3282851"/>
            <a:ext cx="1574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Media delivery workflow</a:t>
            </a:r>
          </a:p>
        </p:txBody>
      </p:sp>
      <p:sp>
        <p:nvSpPr>
          <p:cNvPr id="38940" name="TextBox 89"/>
          <p:cNvSpPr txBox="1">
            <a:spLocks noChangeArrowheads="1"/>
          </p:cNvSpPr>
          <p:nvPr/>
        </p:nvSpPr>
        <p:spPr bwMode="auto">
          <a:xfrm rot="-1533223">
            <a:off x="2908300" y="3239988"/>
            <a:ext cx="1219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Selected candidate</a:t>
            </a:r>
          </a:p>
        </p:txBody>
      </p:sp>
      <p:sp>
        <p:nvSpPr>
          <p:cNvPr id="38941" name="TextBox 35"/>
          <p:cNvSpPr txBox="1">
            <a:spLocks noChangeArrowheads="1"/>
          </p:cNvSpPr>
          <p:nvPr/>
        </p:nvSpPr>
        <p:spPr bwMode="auto">
          <a:xfrm>
            <a:off x="6172200" y="2058888"/>
            <a:ext cx="523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1100" b="1"/>
              <a:t>Multi agent system for QoS aware workflow management</a:t>
            </a:r>
          </a:p>
        </p:txBody>
      </p:sp>
      <p:sp>
        <p:nvSpPr>
          <p:cNvPr id="38942" name="Rounded Rectangle 36"/>
          <p:cNvSpPr>
            <a:spLocks noChangeArrowheads="1"/>
          </p:cNvSpPr>
          <p:nvPr/>
        </p:nvSpPr>
        <p:spPr bwMode="auto">
          <a:xfrm>
            <a:off x="2368550" y="4421088"/>
            <a:ext cx="1125538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705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QoS Monitoring Agent (</a:t>
            </a:r>
            <a:r>
              <a:rPr lang="en-US" sz="1000" b="1"/>
              <a:t>QMA</a:t>
            </a:r>
            <a:r>
              <a:rPr lang="en-US" sz="1000"/>
              <a:t>)</a:t>
            </a:r>
          </a:p>
        </p:txBody>
      </p:sp>
      <p:cxnSp>
        <p:nvCxnSpPr>
          <p:cNvPr id="38943" name="Straight Arrow Connector 38"/>
          <p:cNvCxnSpPr>
            <a:cxnSpLocks noChangeShapeType="1"/>
          </p:cNvCxnSpPr>
          <p:nvPr/>
        </p:nvCxnSpPr>
        <p:spPr bwMode="auto">
          <a:xfrm rot="5400000" flipH="1" flipV="1">
            <a:off x="27051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4" name="Straight Arrow Connector 40"/>
          <p:cNvCxnSpPr>
            <a:cxnSpLocks noChangeShapeType="1"/>
          </p:cNvCxnSpPr>
          <p:nvPr/>
        </p:nvCxnSpPr>
        <p:spPr bwMode="auto">
          <a:xfrm rot="5400000">
            <a:off x="28575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5" name="Rounded Rectangle 59"/>
          <p:cNvSpPr>
            <a:spLocks noChangeArrowheads="1"/>
          </p:cNvSpPr>
          <p:nvPr/>
        </p:nvSpPr>
        <p:spPr bwMode="auto">
          <a:xfrm>
            <a:off x="3516313" y="4421088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92D050">
              <a:alpha val="6392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 sz="1000"/>
              <a:t>Provenance Service Agent (</a:t>
            </a:r>
            <a:r>
              <a:rPr lang="en-US" sz="1000" b="1"/>
              <a:t>PSA</a:t>
            </a:r>
            <a:r>
              <a:rPr lang="en-US" sz="1000"/>
              <a:t>)</a:t>
            </a:r>
          </a:p>
        </p:txBody>
      </p:sp>
      <p:cxnSp>
        <p:nvCxnSpPr>
          <p:cNvPr id="38946" name="Straight Arrow Connector 64"/>
          <p:cNvCxnSpPr>
            <a:cxnSpLocks noChangeShapeType="1"/>
          </p:cNvCxnSpPr>
          <p:nvPr/>
        </p:nvCxnSpPr>
        <p:spPr bwMode="auto">
          <a:xfrm rot="5400000">
            <a:off x="37719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7" name="Straight Arrow Connector 66"/>
          <p:cNvCxnSpPr>
            <a:cxnSpLocks noChangeShapeType="1"/>
          </p:cNvCxnSpPr>
          <p:nvPr/>
        </p:nvCxnSpPr>
        <p:spPr bwMode="auto">
          <a:xfrm rot="5400000" flipH="1" flipV="1">
            <a:off x="3924301" y="4306788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48" name="Straight Arrow Connector 71"/>
          <p:cNvCxnSpPr>
            <a:cxnSpLocks noChangeShapeType="1"/>
            <a:stCxn id="38949" idx="3"/>
          </p:cNvCxnSpPr>
          <p:nvPr/>
        </p:nvCxnSpPr>
        <p:spPr bwMode="auto">
          <a:xfrm rot="5400000" flipH="1" flipV="1">
            <a:off x="2655888" y="5271988"/>
            <a:ext cx="633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49" name="Cloud Callout 72"/>
          <p:cNvSpPr>
            <a:spLocks noChangeArrowheads="1"/>
          </p:cNvSpPr>
          <p:nvPr/>
        </p:nvSpPr>
        <p:spPr bwMode="auto">
          <a:xfrm>
            <a:off x="2438400" y="5564088"/>
            <a:ext cx="1066800" cy="457200"/>
          </a:xfrm>
          <a:prstGeom prst="cloudCallout">
            <a:avLst>
              <a:gd name="adj1" fmla="val -20204"/>
              <a:gd name="adj2" fmla="val 39856"/>
            </a:avLst>
          </a:prstGeom>
          <a:solidFill>
            <a:schemeClr val="accent1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0" name="TextBox 74"/>
          <p:cNvSpPr txBox="1">
            <a:spLocks noChangeArrowheads="1"/>
          </p:cNvSpPr>
          <p:nvPr/>
        </p:nvSpPr>
        <p:spPr bwMode="auto">
          <a:xfrm>
            <a:off x="2538413" y="5668863"/>
            <a:ext cx="914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Resources</a:t>
            </a:r>
          </a:p>
        </p:txBody>
      </p:sp>
      <p:cxnSp>
        <p:nvCxnSpPr>
          <p:cNvPr id="38951" name="Straight Arrow Connector 76"/>
          <p:cNvCxnSpPr>
            <a:cxnSpLocks noChangeShapeType="1"/>
          </p:cNvCxnSpPr>
          <p:nvPr/>
        </p:nvCxnSpPr>
        <p:spPr bwMode="auto">
          <a:xfrm rot="5400000" flipH="1" flipV="1">
            <a:off x="3657601" y="5183088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52" name="Oval 39"/>
          <p:cNvSpPr>
            <a:spLocks noChangeArrowheads="1"/>
          </p:cNvSpPr>
          <p:nvPr/>
        </p:nvSpPr>
        <p:spPr bwMode="auto">
          <a:xfrm>
            <a:off x="1066800" y="37352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3" name="TextBox 47"/>
          <p:cNvSpPr txBox="1">
            <a:spLocks noChangeArrowheads="1"/>
          </p:cNvSpPr>
          <p:nvPr/>
        </p:nvSpPr>
        <p:spPr bwMode="auto">
          <a:xfrm>
            <a:off x="1014413" y="37051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38954" name="Oval 39"/>
          <p:cNvSpPr>
            <a:spLocks noChangeArrowheads="1"/>
          </p:cNvSpPr>
          <p:nvPr/>
        </p:nvSpPr>
        <p:spPr bwMode="auto">
          <a:xfrm>
            <a:off x="2262188" y="34733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5" name="TextBox 52"/>
          <p:cNvSpPr txBox="1">
            <a:spLocks noChangeArrowheads="1"/>
          </p:cNvSpPr>
          <p:nvPr/>
        </p:nvSpPr>
        <p:spPr bwMode="auto">
          <a:xfrm>
            <a:off x="2209800" y="34431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2</a:t>
            </a:r>
          </a:p>
        </p:txBody>
      </p:sp>
      <p:sp>
        <p:nvSpPr>
          <p:cNvPr id="38956" name="Oval 39"/>
          <p:cNvSpPr>
            <a:spLocks noChangeArrowheads="1"/>
          </p:cNvSpPr>
          <p:nvPr/>
        </p:nvSpPr>
        <p:spPr bwMode="auto">
          <a:xfrm>
            <a:off x="2338388" y="28510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7" name="TextBox 54"/>
          <p:cNvSpPr txBox="1">
            <a:spLocks noChangeArrowheads="1"/>
          </p:cNvSpPr>
          <p:nvPr/>
        </p:nvSpPr>
        <p:spPr bwMode="auto">
          <a:xfrm>
            <a:off x="2286000" y="28208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3</a:t>
            </a:r>
          </a:p>
        </p:txBody>
      </p:sp>
      <p:sp>
        <p:nvSpPr>
          <p:cNvPr id="38958" name="Oval 39"/>
          <p:cNvSpPr>
            <a:spLocks noChangeArrowheads="1"/>
          </p:cNvSpPr>
          <p:nvPr/>
        </p:nvSpPr>
        <p:spPr bwMode="auto">
          <a:xfrm>
            <a:off x="3252788" y="35495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59" name="TextBox 56"/>
          <p:cNvSpPr txBox="1">
            <a:spLocks noChangeArrowheads="1"/>
          </p:cNvSpPr>
          <p:nvPr/>
        </p:nvSpPr>
        <p:spPr bwMode="auto">
          <a:xfrm>
            <a:off x="3200400" y="35193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0" name="Oval 39"/>
          <p:cNvSpPr>
            <a:spLocks noChangeArrowheads="1"/>
          </p:cNvSpPr>
          <p:nvPr/>
        </p:nvSpPr>
        <p:spPr bwMode="auto">
          <a:xfrm>
            <a:off x="4471988" y="3125688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1" name="TextBox 58"/>
          <p:cNvSpPr txBox="1">
            <a:spLocks noChangeArrowheads="1"/>
          </p:cNvSpPr>
          <p:nvPr/>
        </p:nvSpPr>
        <p:spPr bwMode="auto">
          <a:xfrm>
            <a:off x="4419600" y="3095526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38962" name="Oval 39"/>
          <p:cNvSpPr>
            <a:spLocks noChangeArrowheads="1"/>
          </p:cNvSpPr>
          <p:nvPr/>
        </p:nvSpPr>
        <p:spPr bwMode="auto">
          <a:xfrm>
            <a:off x="1606550" y="4233763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3" name="TextBox 60"/>
          <p:cNvSpPr txBox="1">
            <a:spLocks noChangeArrowheads="1"/>
          </p:cNvSpPr>
          <p:nvPr/>
        </p:nvSpPr>
        <p:spPr bwMode="auto">
          <a:xfrm>
            <a:off x="1554163" y="4203601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6</a:t>
            </a:r>
          </a:p>
        </p:txBody>
      </p:sp>
      <p:sp>
        <p:nvSpPr>
          <p:cNvPr id="38964" name="Oval 39"/>
          <p:cNvSpPr>
            <a:spLocks noChangeArrowheads="1"/>
          </p:cNvSpPr>
          <p:nvPr/>
        </p:nvSpPr>
        <p:spPr bwMode="auto">
          <a:xfrm>
            <a:off x="4138613" y="3806726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5" name="TextBox 62"/>
          <p:cNvSpPr txBox="1">
            <a:spLocks noChangeArrowheads="1"/>
          </p:cNvSpPr>
          <p:nvPr/>
        </p:nvSpPr>
        <p:spPr bwMode="auto">
          <a:xfrm>
            <a:off x="4084638" y="3776563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4</a:t>
            </a:r>
          </a:p>
        </p:txBody>
      </p:sp>
      <p:sp>
        <p:nvSpPr>
          <p:cNvPr id="38966" name="Oval 39"/>
          <p:cNvSpPr>
            <a:spLocks noChangeArrowheads="1"/>
          </p:cNvSpPr>
          <p:nvPr/>
        </p:nvSpPr>
        <p:spPr bwMode="auto">
          <a:xfrm>
            <a:off x="5005388" y="4082951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7" name="TextBox 64"/>
          <p:cNvSpPr txBox="1">
            <a:spLocks noChangeArrowheads="1"/>
          </p:cNvSpPr>
          <p:nvPr/>
        </p:nvSpPr>
        <p:spPr bwMode="auto">
          <a:xfrm>
            <a:off x="4953000" y="405278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5</a:t>
            </a:r>
          </a:p>
        </p:txBody>
      </p:sp>
      <p:sp>
        <p:nvSpPr>
          <p:cNvPr id="38968" name="Oval 39"/>
          <p:cNvSpPr>
            <a:spLocks noChangeArrowheads="1"/>
          </p:cNvSpPr>
          <p:nvPr/>
        </p:nvSpPr>
        <p:spPr bwMode="auto">
          <a:xfrm>
            <a:off x="2614613" y="4238526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69" name="Oval 39"/>
          <p:cNvSpPr>
            <a:spLocks noChangeArrowheads="1"/>
          </p:cNvSpPr>
          <p:nvPr/>
        </p:nvSpPr>
        <p:spPr bwMode="auto">
          <a:xfrm>
            <a:off x="3657600" y="4227413"/>
            <a:ext cx="152400" cy="152400"/>
          </a:xfrm>
          <a:prstGeom prst="ellipse">
            <a:avLst/>
          </a:prstGeom>
          <a:solidFill>
            <a:srgbClr val="FF0000">
              <a:alpha val="3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endParaRPr lang="en-US" sz="1000"/>
          </a:p>
        </p:txBody>
      </p:sp>
      <p:sp>
        <p:nvSpPr>
          <p:cNvPr id="38970" name="TextBox 60"/>
          <p:cNvSpPr txBox="1">
            <a:spLocks noChangeArrowheads="1"/>
          </p:cNvSpPr>
          <p:nvPr/>
        </p:nvSpPr>
        <p:spPr bwMode="auto">
          <a:xfrm>
            <a:off x="2574925" y="4216301"/>
            <a:ext cx="228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7</a:t>
            </a:r>
          </a:p>
        </p:txBody>
      </p:sp>
      <p:sp>
        <p:nvSpPr>
          <p:cNvPr id="38971" name="TextBox 60"/>
          <p:cNvSpPr txBox="1">
            <a:spLocks noChangeArrowheads="1"/>
          </p:cNvSpPr>
          <p:nvPr/>
        </p:nvSpPr>
        <p:spPr bwMode="auto">
          <a:xfrm>
            <a:off x="3602038" y="4211538"/>
            <a:ext cx="228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7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-36512" y="-171400"/>
            <a:ext cx="10585176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NEtwork</a:t>
            </a:r>
            <a:r>
              <a:rPr lang="en-US" sz="3200" dirty="0" smtClean="0"/>
              <a:t> </a:t>
            </a:r>
            <a:r>
              <a:rPr lang="en-US" sz="3200" dirty="0" err="1" smtClean="0"/>
              <a:t>awareWorkflow</a:t>
            </a:r>
            <a:r>
              <a:rPr lang="en-US" sz="3200" dirty="0" smtClean="0"/>
              <a:t> </a:t>
            </a:r>
            <a:r>
              <a:rPr lang="en-US" sz="3200" dirty="0" err="1" smtClean="0"/>
              <a:t>QoS</a:t>
            </a:r>
            <a:r>
              <a:rPr lang="en-US" sz="3200" dirty="0" smtClean="0"/>
              <a:t> Planner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NEWQoSPlanner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requirements</a:t>
            </a:r>
          </a:p>
          <a:p>
            <a:r>
              <a:rPr lang="en-US" dirty="0" smtClean="0"/>
              <a:t>Resource selection</a:t>
            </a:r>
          </a:p>
          <a:p>
            <a:r>
              <a:rPr lang="en-US" dirty="0" smtClean="0"/>
              <a:t>Workflow composition</a:t>
            </a:r>
          </a:p>
          <a:p>
            <a:r>
              <a:rPr lang="en-US" dirty="0" smtClean="0"/>
              <a:t>Resource monitoring</a:t>
            </a:r>
          </a:p>
          <a:p>
            <a:r>
              <a:rPr lang="en-US" dirty="0" smtClean="0"/>
              <a:t>Adaptable network resource planning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r>
              <a:rPr lang="en-US" dirty="0" smtClean="0"/>
              <a:t>: </a:t>
            </a:r>
            <a:r>
              <a:rPr lang="en-US" i="1" dirty="0" smtClean="0"/>
              <a:t>e-Science, Scientific workflows and advanced network infrastructure</a:t>
            </a:r>
          </a:p>
          <a:p>
            <a:r>
              <a:rPr lang="en-US" b="1" dirty="0" smtClean="0"/>
              <a:t>Research problem</a:t>
            </a:r>
            <a:r>
              <a:rPr lang="en-US" dirty="0" smtClean="0"/>
              <a:t>: </a:t>
            </a:r>
            <a:r>
              <a:rPr lang="en-US" i="1" dirty="0" smtClean="0"/>
              <a:t>including network </a:t>
            </a:r>
            <a:r>
              <a:rPr lang="en-US" i="1" dirty="0" err="1" smtClean="0"/>
              <a:t>QoS</a:t>
            </a:r>
            <a:r>
              <a:rPr lang="en-US" i="1" dirty="0" smtClean="0"/>
              <a:t> in scientific workflows</a:t>
            </a:r>
          </a:p>
          <a:p>
            <a:r>
              <a:rPr lang="en-US" b="1" dirty="0" err="1" smtClean="0"/>
              <a:t>NEWQoSPlanner</a:t>
            </a:r>
            <a:r>
              <a:rPr lang="en-US" dirty="0" smtClean="0"/>
              <a:t>: </a:t>
            </a:r>
            <a:r>
              <a:rPr lang="en-US" i="1" dirty="0" smtClean="0"/>
              <a:t>an agent based solution</a:t>
            </a:r>
          </a:p>
          <a:p>
            <a:r>
              <a:rPr lang="en-US" b="1" dirty="0" smtClean="0"/>
              <a:t>A use case</a:t>
            </a:r>
            <a:r>
              <a:rPr lang="en-US" dirty="0" smtClean="0"/>
              <a:t>: “</a:t>
            </a:r>
            <a:r>
              <a:rPr lang="en-US" i="1" dirty="0" smtClean="0"/>
              <a:t>Quality guaranteed video delivery on demand</a:t>
            </a:r>
            <a:r>
              <a:rPr lang="en-US" dirty="0" smtClean="0"/>
              <a:t>”</a:t>
            </a:r>
          </a:p>
          <a:p>
            <a:r>
              <a:rPr lang="en-US" b="1" dirty="0" smtClean="0"/>
              <a:t>Discussion</a:t>
            </a:r>
          </a:p>
          <a:p>
            <a:r>
              <a:rPr lang="en-US" b="1" dirty="0" smtClean="0"/>
              <a:t>Conclusions and future work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QoS</a:t>
            </a:r>
            <a:r>
              <a:rPr lang="en-US" b="1" dirty="0" smtClean="0"/>
              <a:t> requirements</a:t>
            </a:r>
          </a:p>
          <a:p>
            <a:r>
              <a:rPr lang="en-US" b="1" dirty="0" smtClean="0"/>
              <a:t>Resource selection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Workflow composition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Resource monitoring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Adaptable network resource planning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and Cine Grid description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CineGrid</a:t>
            </a:r>
            <a:r>
              <a:rPr lang="en-US" dirty="0" smtClean="0"/>
              <a:t> resource Description Language</a:t>
            </a:r>
          </a:p>
          <a:p>
            <a:pPr lvl="1"/>
            <a:r>
              <a:rPr lang="en-US" dirty="0" smtClean="0"/>
              <a:t>Content: video/audio/data</a:t>
            </a:r>
          </a:p>
          <a:p>
            <a:pPr lvl="1"/>
            <a:r>
              <a:rPr lang="en-US" dirty="0" smtClean="0"/>
              <a:t>Services: storage, visualization, streaming etc.</a:t>
            </a:r>
          </a:p>
          <a:p>
            <a:pPr lvl="1"/>
            <a:r>
              <a:rPr lang="en-US" dirty="0" smtClean="0"/>
              <a:t>Devices: host, screen, projector, etc.</a:t>
            </a:r>
          </a:p>
          <a:p>
            <a:r>
              <a:rPr lang="en-US" dirty="0" smtClean="0"/>
              <a:t>Network Description Language</a:t>
            </a:r>
          </a:p>
          <a:p>
            <a:pPr lvl="1"/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Devices</a:t>
            </a:r>
          </a:p>
          <a:p>
            <a:pPr lvl="1"/>
            <a:r>
              <a:rPr lang="en-US" dirty="0" smtClean="0"/>
              <a:t>Connection points</a:t>
            </a:r>
          </a:p>
          <a:p>
            <a:r>
              <a:rPr lang="en-US" dirty="0" err="1" smtClean="0"/>
              <a:t>Ontologies</a:t>
            </a:r>
            <a:r>
              <a:rPr lang="en-US" dirty="0" smtClean="0"/>
              <a:t> are integrated via property</a:t>
            </a:r>
          </a:p>
          <a:p>
            <a:pPr lvl="1"/>
            <a:r>
              <a:rPr lang="en-US" i="1" dirty="0" err="1" smtClean="0"/>
              <a:t>owl:equivalentClass</a:t>
            </a:r>
            <a:r>
              <a:rPr lang="en-US" i="1" dirty="0" smtClean="0"/>
              <a:t> </a:t>
            </a:r>
          </a:p>
          <a:p>
            <a:pPr lvl="1"/>
            <a:r>
              <a:rPr lang="en-US" i="1" dirty="0" err="1" smtClean="0"/>
              <a:t>owl:equivalentProperty</a:t>
            </a:r>
            <a:endParaRPr lang="en-US" i="1" dirty="0" smtClean="0"/>
          </a:p>
          <a:p>
            <a:pPr lvl="1"/>
            <a:r>
              <a:rPr lang="en-US" i="1" dirty="0" err="1" smtClean="0"/>
              <a:t>owl:sameAs</a:t>
            </a:r>
            <a:endParaRPr lang="en-US" i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9036496" cy="504056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QoS</a:t>
            </a:r>
            <a:r>
              <a:rPr lang="en-US" sz="3200" dirty="0" smtClean="0"/>
              <a:t> abstract workflow process description schema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700808"/>
            <a:ext cx="1522512" cy="1061472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noProof="0" dirty="0" smtClean="0"/>
              <a:t>Data related process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Pre/Execution/Post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condition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err="1" smtClean="0"/>
              <a:t>QoS</a:t>
            </a:r>
            <a:r>
              <a:rPr lang="en-US" sz="2600" dirty="0" smtClean="0"/>
              <a:t> </a:t>
            </a:r>
            <a:r>
              <a:rPr lang="en-US" sz="2600" noProof="0" dirty="0" smtClean="0"/>
              <a:t>(attributes)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47664" y="1349592"/>
          <a:ext cx="7521724" cy="5225116"/>
        </p:xfrm>
        <a:graphic>
          <a:graphicData uri="http://schemas.openxmlformats.org/presentationml/2006/ole">
            <p:oleObj spid="_x0000_s2051" name="Visio" r:id="rId3" imgW="5603195" imgH="389295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Ontology mapping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708929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resource description and requirements to derive set of candidates (</a:t>
            </a:r>
            <a:r>
              <a:rPr lang="en-US" i="1" dirty="0" smtClean="0"/>
              <a:t>data sources, destinations and network paths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 sources are derived from the pre conditions of the process</a:t>
            </a:r>
          </a:p>
          <a:p>
            <a:r>
              <a:rPr lang="en-US" dirty="0" smtClean="0"/>
              <a:t>Data destinations are derived from the process and post condition</a:t>
            </a:r>
          </a:p>
          <a:p>
            <a:r>
              <a:rPr lang="en-US" dirty="0" smtClean="0"/>
              <a:t>Network paths: paths between source and destination</a:t>
            </a:r>
          </a:p>
          <a:p>
            <a:r>
              <a:rPr lang="en-US" dirty="0" smtClean="0"/>
              <a:t>Ranking: order the candidates based on the quality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Searching procedure</a:t>
            </a:r>
            <a:endParaRPr lang="en-US" dirty="0"/>
          </a:p>
        </p:txBody>
      </p:sp>
      <p:graphicFrame>
        <p:nvGraphicFramePr>
          <p:cNvPr id="59394" name="Object 4"/>
          <p:cNvGraphicFramePr>
            <a:graphicFrameLocks noChangeAspect="1"/>
          </p:cNvGraphicFramePr>
          <p:nvPr/>
        </p:nvGraphicFramePr>
        <p:xfrm>
          <a:off x="971600" y="904646"/>
          <a:ext cx="6318200" cy="5800953"/>
        </p:xfrm>
        <a:graphic>
          <a:graphicData uri="http://schemas.openxmlformats.org/presentationml/2006/ole">
            <p:oleObj spid="_x0000_s59394" name="Visio" r:id="rId3" imgW="4459521" imgH="409372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SWIProlog</a:t>
            </a:r>
            <a:r>
              <a:rPr lang="en-US" dirty="0" smtClean="0"/>
              <a:t>/Semantic web library</a:t>
            </a:r>
          </a:p>
          <a:p>
            <a:pPr lvl="1"/>
            <a:r>
              <a:rPr lang="en-US" dirty="0" smtClean="0"/>
              <a:t>RDF triples manipulations</a:t>
            </a:r>
          </a:p>
          <a:p>
            <a:pPr lvl="1"/>
            <a:r>
              <a:rPr lang="en-US" dirty="0" smtClean="0"/>
              <a:t>Graph finding </a:t>
            </a:r>
            <a:r>
              <a:rPr lang="en-US" dirty="0" err="1" smtClean="0"/>
              <a:t>algorihm</a:t>
            </a:r>
            <a:r>
              <a:rPr lang="en-US" dirty="0" smtClean="0"/>
              <a:t> -&gt; network path</a:t>
            </a:r>
          </a:p>
          <a:p>
            <a:pPr lvl="1"/>
            <a:r>
              <a:rPr lang="en-US" dirty="0" smtClean="0"/>
              <a:t>Solving constraints</a:t>
            </a:r>
          </a:p>
          <a:p>
            <a:r>
              <a:rPr lang="en-US" dirty="0" smtClean="0"/>
              <a:t>JAVA Prolog interface (JPL)</a:t>
            </a:r>
          </a:p>
          <a:p>
            <a:pPr lvl="1"/>
            <a:r>
              <a:rPr lang="en-US" dirty="0" smtClean="0"/>
              <a:t>Manipulate Prolog functions via Java</a:t>
            </a:r>
          </a:p>
          <a:p>
            <a:r>
              <a:rPr lang="en-US" dirty="0" smtClean="0"/>
              <a:t>Java Agent development framework</a:t>
            </a:r>
          </a:p>
          <a:p>
            <a:pPr lvl="1"/>
            <a:r>
              <a:rPr lang="en-US" dirty="0" smtClean="0"/>
              <a:t>Agent communication language (ACL) between agents</a:t>
            </a:r>
          </a:p>
          <a:p>
            <a:pPr lvl="1"/>
            <a:r>
              <a:rPr lang="en-US" dirty="0" smtClean="0"/>
              <a:t>XMLRPC:  between agent and web portal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79208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Use case</a:t>
            </a:r>
            <a:r>
              <a:rPr lang="en-US" sz="4000" dirty="0" smtClean="0"/>
              <a:t>: </a:t>
            </a:r>
            <a:r>
              <a:rPr lang="en-US" sz="3600" dirty="0" err="1" smtClean="0"/>
              <a:t>QoS</a:t>
            </a:r>
            <a:r>
              <a:rPr lang="en-US" sz="3600" dirty="0" smtClean="0"/>
              <a:t> guaranteed media delivery on demand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610744" cy="18535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Media delivery on demand</a:t>
            </a:r>
          </a:p>
          <a:p>
            <a:pPr lvl="1"/>
            <a:r>
              <a:rPr lang="en-US" dirty="0" smtClean="0"/>
              <a:t>Search movie</a:t>
            </a:r>
          </a:p>
          <a:p>
            <a:pPr lvl="1"/>
            <a:r>
              <a:rPr lang="en-US" dirty="0" smtClean="0"/>
              <a:t>Propose network path</a:t>
            </a:r>
          </a:p>
          <a:p>
            <a:pPr lvl="1"/>
            <a:r>
              <a:rPr lang="en-US" dirty="0" smtClean="0"/>
              <a:t>Playback the movie</a:t>
            </a:r>
          </a:p>
          <a:p>
            <a:r>
              <a:rPr lang="en-US" dirty="0" smtClean="0"/>
              <a:t>Portal + search engine (RDA)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44823"/>
            <a:ext cx="4363765" cy="476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ine-grid-video-ondemand-port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365104"/>
            <a:ext cx="4536504" cy="21877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n-US" dirty="0" smtClean="0"/>
              <a:t>Query time and triples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3568" y="1772816"/>
          <a:ext cx="784887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013176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above figure shows the time costs for a query while the number of triples loaded in the search engine increases.  It is measured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previous queries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kept in the memory.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result implies the cost while concurrent queries are made. In the actual situation, the server cleans the history of a query after it expired. A query usually contains 20 ~30 triples.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 time cost 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196752"/>
          <a:ext cx="835292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37321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figure shows the time costs for some typical queries. The cost of a query depends on the number of constraints, and the quantity of available meta information of the resource.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0" y="404664"/>
            <a:ext cx="9144000" cy="1143000"/>
          </a:xfrm>
        </p:spPr>
        <p:txBody>
          <a:bodyPr lIns="90000" tIns="46800" rIns="90000" bIns="46800" anchor="ctr">
            <a:noAutofit/>
          </a:bodyPr>
          <a:lstStyle/>
          <a:p>
            <a:pPr eaLnBrk="1" hangingPunct="1"/>
            <a:r>
              <a:rPr lang="en-US" sz="3600" b="1" dirty="0" smtClean="0"/>
              <a:t>Background</a:t>
            </a:r>
            <a:r>
              <a:rPr lang="en-US" sz="3600" dirty="0" smtClean="0"/>
              <a:t>: e-Science and scientific workflow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395536" y="1524000"/>
            <a:ext cx="8748464" cy="4418013"/>
          </a:xfrm>
        </p:spPr>
        <p:txBody>
          <a:bodyPr lIns="90000" tIns="46800" rIns="90000" bIns="46800"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E-Science applications  are characterized by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Massive data (acquiring and storing)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Intensive computing (Simulation, visualization and data processing)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Large scale collaboration (among processes, resources and domain scientists)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 smtClean="0"/>
              <a:t>…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A workflow management system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/>
              <a:t>Automates the execution of experiment processes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/>
              <a:t>Controls the flow (data and control ) between processes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/>
              <a:t>Allows scientists focus on experiments at different levels of abstractions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/>
              <a:t>Hides the low level technical details from scientists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/>
              <a:t>…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Has been recognized as a core e-Science service.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QoSAWF</a:t>
            </a:r>
            <a:r>
              <a:rPr lang="en-US" dirty="0" smtClean="0"/>
              <a:t> can describe most of the cases we need in the use case. </a:t>
            </a:r>
          </a:p>
          <a:p>
            <a:r>
              <a:rPr lang="en-US" dirty="0" smtClean="0"/>
              <a:t>Quality evaluation of the candidate</a:t>
            </a:r>
          </a:p>
          <a:p>
            <a:pPr lvl="1"/>
            <a:r>
              <a:rPr lang="en-US" dirty="0" smtClean="0"/>
              <a:t>How precise the descriptions are?</a:t>
            </a:r>
          </a:p>
          <a:p>
            <a:pPr lvl="1"/>
            <a:r>
              <a:rPr lang="en-US" dirty="0" smtClean="0"/>
              <a:t>The monitoring of the actual state of the network</a:t>
            </a:r>
          </a:p>
          <a:p>
            <a:r>
              <a:rPr lang="en-US" dirty="0" smtClean="0"/>
              <a:t>Static analysis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quality tuning is crucial for improving performance of data movement processes in scientific workflows;</a:t>
            </a:r>
          </a:p>
          <a:p>
            <a:r>
              <a:rPr lang="en-US" dirty="0" smtClean="0"/>
              <a:t>Using the semantic web technology, the </a:t>
            </a:r>
            <a:r>
              <a:rPr lang="en-US" dirty="0" err="1" smtClean="0"/>
              <a:t>QoSAWF</a:t>
            </a:r>
            <a:r>
              <a:rPr lang="en-US" dirty="0" smtClean="0"/>
              <a:t> ontology provides a lightweight solution to describing </a:t>
            </a:r>
            <a:r>
              <a:rPr lang="en-US" dirty="0" err="1" smtClean="0"/>
              <a:t>QoS</a:t>
            </a:r>
            <a:r>
              <a:rPr lang="en-US" dirty="0" smtClean="0"/>
              <a:t> requirements for data operation related workflow process;</a:t>
            </a:r>
          </a:p>
          <a:p>
            <a:r>
              <a:rPr lang="en-US" dirty="0" smtClean="0"/>
              <a:t>The network resource discovery agent provides necessary service for tuning data transfer processes from the application level.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 search of movie data</a:t>
            </a:r>
          </a:p>
          <a:p>
            <a:r>
              <a:rPr lang="en-US" dirty="0" smtClean="0"/>
              <a:t>From single process searching to multiple processes</a:t>
            </a:r>
          </a:p>
          <a:p>
            <a:r>
              <a:rPr lang="en-US" dirty="0" smtClean="0"/>
              <a:t>Automatic composition of provisioning plan and workflow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QoSAWF</a:t>
            </a:r>
            <a:r>
              <a:rPr lang="en-US" dirty="0" smtClean="0"/>
              <a:t>: http://cinegrid.uvalight.nl/owl/qosawf.owl</a:t>
            </a:r>
          </a:p>
          <a:p>
            <a:r>
              <a:rPr lang="en-US" dirty="0" smtClean="0"/>
              <a:t>CDL: http://cinegrid.uvalight.nl/owl/cdl/2.0</a:t>
            </a:r>
          </a:p>
          <a:p>
            <a:r>
              <a:rPr lang="en-US" dirty="0" smtClean="0"/>
              <a:t>NDL domain: http://cinegrid.uvalight.nl/owl/ndl-domain.owl</a:t>
            </a:r>
          </a:p>
          <a:p>
            <a:r>
              <a:rPr lang="en-US" dirty="0" smtClean="0"/>
              <a:t>NDL topology: http://cinegrid.uvalight.nl/owl/ndl-topology.owl</a:t>
            </a:r>
          </a:p>
          <a:p>
            <a:r>
              <a:rPr lang="en-US" dirty="0" smtClean="0"/>
              <a:t>Portal: </a:t>
            </a:r>
            <a:r>
              <a:rPr lang="en-US" dirty="0" smtClean="0">
                <a:hlinkClick r:id="rId2"/>
              </a:rPr>
              <a:t>http://cinegrid.uvalight.nl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Booth at SC10: </a:t>
            </a:r>
            <a:r>
              <a:rPr lang="en-US" smtClean="0"/>
              <a:t>Dutch research, #4049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5544" y="764704"/>
            <a:ext cx="8534400" cy="614362"/>
          </a:xfrm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Workflow execution: mapping between resources</a:t>
            </a:r>
          </a:p>
        </p:txBody>
      </p:sp>
      <p:pic>
        <p:nvPicPr>
          <p:cNvPr id="12323" name="Picture 79" descr="C:\Documents and Settings\zhiming\Local Settings\Temporary Internet Files\Content.IE5\P6DA8XUD\MPj044646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84784"/>
            <a:ext cx="6588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324" name="Straight Connector 80"/>
          <p:cNvCxnSpPr>
            <a:cxnSpLocks noChangeShapeType="1"/>
          </p:cNvCxnSpPr>
          <p:nvPr/>
        </p:nvCxnSpPr>
        <p:spPr bwMode="auto">
          <a:xfrm>
            <a:off x="357336" y="2924944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2326" name="Straight Connector 83"/>
          <p:cNvCxnSpPr>
            <a:cxnSpLocks noChangeShapeType="1"/>
          </p:cNvCxnSpPr>
          <p:nvPr/>
        </p:nvCxnSpPr>
        <p:spPr bwMode="auto">
          <a:xfrm>
            <a:off x="357336" y="5661248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2329" name="TextBox 86"/>
          <p:cNvSpPr txBox="1">
            <a:spLocks noChangeArrowheads="1"/>
          </p:cNvSpPr>
          <p:nvPr/>
        </p:nvSpPr>
        <p:spPr bwMode="auto">
          <a:xfrm>
            <a:off x="6516216" y="1916832"/>
            <a:ext cx="2627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Abstract </a:t>
            </a:r>
            <a:r>
              <a:rPr lang="en-US" sz="2000" b="1" dirty="0" smtClean="0">
                <a:latin typeface="Calibri" pitchFamily="32" charset="0"/>
              </a:rPr>
              <a:t>processes</a:t>
            </a:r>
            <a:endParaRPr lang="en-US" sz="2000" dirty="0" smtClean="0">
              <a:latin typeface="Calibri" pitchFamily="32" charset="0"/>
            </a:endParaRPr>
          </a:p>
        </p:txBody>
      </p:sp>
      <p:sp>
        <p:nvSpPr>
          <p:cNvPr id="12330" name="TextBox 87"/>
          <p:cNvSpPr txBox="1">
            <a:spLocks noChangeArrowheads="1"/>
          </p:cNvSpPr>
          <p:nvPr/>
        </p:nvSpPr>
        <p:spPr bwMode="auto">
          <a:xfrm>
            <a:off x="6444208" y="3140968"/>
            <a:ext cx="28803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Concrete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 smtClean="0">
                <a:latin typeface="Calibri" pitchFamily="32" charset="0"/>
              </a:rPr>
              <a:t>workflow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1" name="TextBox 88"/>
          <p:cNvSpPr txBox="1">
            <a:spLocks noChangeArrowheads="1"/>
          </p:cNvSpPr>
          <p:nvPr/>
        </p:nvSpPr>
        <p:spPr bwMode="auto">
          <a:xfrm>
            <a:off x="6263680" y="4653136"/>
            <a:ext cx="28803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Storage, computing </a:t>
            </a:r>
            <a:r>
              <a:rPr lang="en-US" sz="2000" b="1" dirty="0" smtClean="0">
                <a:latin typeface="Calibri" pitchFamily="32" charset="0"/>
              </a:rPr>
              <a:t>elements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2" name="TextBox 89"/>
          <p:cNvSpPr txBox="1">
            <a:spLocks noChangeArrowheads="1"/>
          </p:cNvSpPr>
          <p:nvPr/>
        </p:nvSpPr>
        <p:spPr bwMode="auto">
          <a:xfrm>
            <a:off x="6300192" y="6013896"/>
            <a:ext cx="2448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 smtClean="0">
                <a:latin typeface="Calibri" pitchFamily="32" charset="0"/>
              </a:rPr>
              <a:t>Network</a:t>
            </a:r>
            <a:endParaRPr lang="en-US" sz="2000" dirty="0">
              <a:latin typeface="Calibri" pitchFamily="32" charset="0"/>
            </a:endParaRPr>
          </a:p>
        </p:txBody>
      </p:sp>
      <p:cxnSp>
        <p:nvCxnSpPr>
          <p:cNvPr id="12340" name="Straight Connector 104"/>
          <p:cNvCxnSpPr>
            <a:cxnSpLocks noChangeShapeType="1"/>
          </p:cNvCxnSpPr>
          <p:nvPr/>
        </p:nvCxnSpPr>
        <p:spPr bwMode="auto">
          <a:xfrm>
            <a:off x="411832" y="4653136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1" name="Oval 13"/>
          <p:cNvSpPr>
            <a:spLocks noChangeArrowheads="1"/>
          </p:cNvSpPr>
          <p:nvPr/>
        </p:nvSpPr>
        <p:spPr bwMode="auto">
          <a:xfrm>
            <a:off x="3258170" y="3779267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2" name="Oval 14"/>
          <p:cNvSpPr>
            <a:spLocks noChangeArrowheads="1"/>
          </p:cNvSpPr>
          <p:nvPr/>
        </p:nvSpPr>
        <p:spPr bwMode="auto">
          <a:xfrm>
            <a:off x="3258170" y="3455417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3" name="Oval 16"/>
          <p:cNvSpPr>
            <a:spLocks noChangeArrowheads="1"/>
          </p:cNvSpPr>
          <p:nvPr/>
        </p:nvSpPr>
        <p:spPr bwMode="auto">
          <a:xfrm>
            <a:off x="1913384" y="414550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4" name="Oval 17"/>
          <p:cNvSpPr>
            <a:spLocks noChangeArrowheads="1"/>
          </p:cNvSpPr>
          <p:nvPr/>
        </p:nvSpPr>
        <p:spPr bwMode="auto">
          <a:xfrm>
            <a:off x="1913384" y="382165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5" name="Oval 28"/>
          <p:cNvSpPr>
            <a:spLocks noChangeArrowheads="1"/>
          </p:cNvSpPr>
          <p:nvPr/>
        </p:nvSpPr>
        <p:spPr bwMode="auto">
          <a:xfrm>
            <a:off x="3182096" y="3356992"/>
            <a:ext cx="576064" cy="79208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6" name="Oval 29"/>
          <p:cNvSpPr>
            <a:spLocks noChangeArrowheads="1"/>
          </p:cNvSpPr>
          <p:nvPr/>
        </p:nvSpPr>
        <p:spPr bwMode="auto">
          <a:xfrm>
            <a:off x="1792734" y="3762920"/>
            <a:ext cx="4572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7" name="AutoShape 30"/>
          <p:cNvSpPr>
            <a:spLocks noChangeArrowheads="1"/>
          </p:cNvSpPr>
          <p:nvPr/>
        </p:nvSpPr>
        <p:spPr bwMode="auto">
          <a:xfrm>
            <a:off x="401216" y="4986362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08" name="AutoShape 31"/>
          <p:cNvSpPr>
            <a:spLocks noChangeArrowheads="1"/>
          </p:cNvSpPr>
          <p:nvPr/>
        </p:nvSpPr>
        <p:spPr bwMode="auto">
          <a:xfrm>
            <a:off x="4139952" y="5013176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grpSp>
        <p:nvGrpSpPr>
          <p:cNvPr id="109" name="Group 32"/>
          <p:cNvGrpSpPr>
            <a:grpSpLocks/>
          </p:cNvGrpSpPr>
          <p:nvPr/>
        </p:nvGrpSpPr>
        <p:grpSpPr bwMode="auto">
          <a:xfrm>
            <a:off x="564232" y="5805264"/>
            <a:ext cx="3427413" cy="1003300"/>
            <a:chOff x="1152" y="3312"/>
            <a:chExt cx="2159" cy="632"/>
          </a:xfrm>
        </p:grpSpPr>
        <p:grpSp>
          <p:nvGrpSpPr>
            <p:cNvPr id="110" name="Group 33"/>
            <p:cNvGrpSpPr>
              <a:grpSpLocks/>
            </p:cNvGrpSpPr>
            <p:nvPr/>
          </p:nvGrpSpPr>
          <p:grpSpPr bwMode="auto">
            <a:xfrm>
              <a:off x="1152" y="3314"/>
              <a:ext cx="2160" cy="630"/>
              <a:chOff x="1152" y="3314"/>
              <a:chExt cx="2160" cy="630"/>
            </a:xfrm>
          </p:grpSpPr>
          <p:pic>
            <p:nvPicPr>
              <p:cNvPr id="174" name="Picture 3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66" y="3323"/>
                <a:ext cx="2146" cy="61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5" name="Freeform 35"/>
              <p:cNvSpPr>
                <a:spLocks noChangeArrowheads="1"/>
              </p:cNvSpPr>
              <p:nvPr/>
            </p:nvSpPr>
            <p:spPr bwMode="auto">
              <a:xfrm>
                <a:off x="2278" y="3319"/>
                <a:ext cx="1034" cy="625"/>
              </a:xfrm>
              <a:custGeom>
                <a:avLst/>
                <a:gdLst>
                  <a:gd name="T0" fmla="*/ 0 w 2012"/>
                  <a:gd name="T1" fmla="*/ 0 h 1248"/>
                  <a:gd name="T2" fmla="*/ 1 w 2012"/>
                  <a:gd name="T3" fmla="*/ 0 h 1248"/>
                  <a:gd name="T4" fmla="*/ 1 w 2012"/>
                  <a:gd name="T5" fmla="*/ 1 h 1248"/>
                  <a:gd name="T6" fmla="*/ 1 w 2012"/>
                  <a:gd name="T7" fmla="*/ 1 h 1248"/>
                  <a:gd name="T8" fmla="*/ 1 w 2012"/>
                  <a:gd name="T9" fmla="*/ 1 h 1248"/>
                  <a:gd name="T10" fmla="*/ 1 w 2012"/>
                  <a:gd name="T11" fmla="*/ 1 h 1248"/>
                  <a:gd name="T12" fmla="*/ 1 w 2012"/>
                  <a:gd name="T13" fmla="*/ 1 h 1248"/>
                  <a:gd name="T14" fmla="*/ 1 w 2012"/>
                  <a:gd name="T15" fmla="*/ 1 h 1248"/>
                  <a:gd name="T16" fmla="*/ 1 w 2012"/>
                  <a:gd name="T17" fmla="*/ 1 h 1248"/>
                  <a:gd name="T18" fmla="*/ 1 w 2012"/>
                  <a:gd name="T19" fmla="*/ 1 h 1248"/>
                  <a:gd name="T20" fmla="*/ 1 w 2012"/>
                  <a:gd name="T21" fmla="*/ 1 h 1248"/>
                  <a:gd name="T22" fmla="*/ 1 w 2012"/>
                  <a:gd name="T23" fmla="*/ 1 h 1248"/>
                  <a:gd name="T24" fmla="*/ 1 w 2012"/>
                  <a:gd name="T25" fmla="*/ 1 h 1248"/>
                  <a:gd name="T26" fmla="*/ 1 w 2012"/>
                  <a:gd name="T27" fmla="*/ 1 h 1248"/>
                  <a:gd name="T28" fmla="*/ 1 w 2012"/>
                  <a:gd name="T29" fmla="*/ 1 h 1248"/>
                  <a:gd name="T30" fmla="*/ 1 w 2012"/>
                  <a:gd name="T31" fmla="*/ 1 h 1248"/>
                  <a:gd name="T32" fmla="*/ 1 w 2012"/>
                  <a:gd name="T33" fmla="*/ 1 h 1248"/>
                  <a:gd name="T34" fmla="*/ 1 w 2012"/>
                  <a:gd name="T35" fmla="*/ 1 h 1248"/>
                  <a:gd name="T36" fmla="*/ 1 w 2012"/>
                  <a:gd name="T37" fmla="*/ 1 h 1248"/>
                  <a:gd name="T38" fmla="*/ 1 w 2012"/>
                  <a:gd name="T39" fmla="*/ 1 h 1248"/>
                  <a:gd name="T40" fmla="*/ 1 w 2012"/>
                  <a:gd name="T41" fmla="*/ 1 h 1248"/>
                  <a:gd name="T42" fmla="*/ 1 w 2012"/>
                  <a:gd name="T43" fmla="*/ 1 h 1248"/>
                  <a:gd name="T44" fmla="*/ 1 w 2012"/>
                  <a:gd name="T45" fmla="*/ 1 h 1248"/>
                  <a:gd name="T46" fmla="*/ 1 w 2012"/>
                  <a:gd name="T47" fmla="*/ 1 h 1248"/>
                  <a:gd name="T48" fmla="*/ 1 w 2012"/>
                  <a:gd name="T49" fmla="*/ 1 h 1248"/>
                  <a:gd name="T50" fmla="*/ 1 w 2012"/>
                  <a:gd name="T51" fmla="*/ 1 h 1248"/>
                  <a:gd name="T52" fmla="*/ 1 w 2012"/>
                  <a:gd name="T53" fmla="*/ 1 h 1248"/>
                  <a:gd name="T54" fmla="*/ 1 w 2012"/>
                  <a:gd name="T55" fmla="*/ 1 h 1248"/>
                  <a:gd name="T56" fmla="*/ 1 w 2012"/>
                  <a:gd name="T57" fmla="*/ 1 h 1248"/>
                  <a:gd name="T58" fmla="*/ 1 w 2012"/>
                  <a:gd name="T59" fmla="*/ 1 h 1248"/>
                  <a:gd name="T60" fmla="*/ 1 w 2012"/>
                  <a:gd name="T61" fmla="*/ 0 h 1248"/>
                  <a:gd name="T62" fmla="*/ 1 w 2012"/>
                  <a:gd name="T63" fmla="*/ 1 h 12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12"/>
                  <a:gd name="T97" fmla="*/ 0 h 1248"/>
                  <a:gd name="T98" fmla="*/ 2012 w 2012"/>
                  <a:gd name="T99" fmla="*/ 1248 h 12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12" h="1248">
                    <a:moveTo>
                      <a:pt x="0" y="0"/>
                    </a:moveTo>
                    <a:lnTo>
                      <a:pt x="2012" y="0"/>
                    </a:lnTo>
                    <a:lnTo>
                      <a:pt x="2012" y="1240"/>
                    </a:lnTo>
                    <a:lnTo>
                      <a:pt x="52" y="1248"/>
                    </a:lnTo>
                    <a:lnTo>
                      <a:pt x="400" y="1236"/>
                    </a:lnTo>
                    <a:lnTo>
                      <a:pt x="668" y="1208"/>
                    </a:lnTo>
                    <a:lnTo>
                      <a:pt x="916" y="1164"/>
                    </a:lnTo>
                    <a:lnTo>
                      <a:pt x="1136" y="1116"/>
                    </a:lnTo>
                    <a:lnTo>
                      <a:pt x="1280" y="1072"/>
                    </a:lnTo>
                    <a:lnTo>
                      <a:pt x="1412" y="1012"/>
                    </a:lnTo>
                    <a:lnTo>
                      <a:pt x="1644" y="896"/>
                    </a:lnTo>
                    <a:lnTo>
                      <a:pt x="1772" y="756"/>
                    </a:lnTo>
                    <a:lnTo>
                      <a:pt x="1812" y="628"/>
                    </a:lnTo>
                    <a:lnTo>
                      <a:pt x="1812" y="596"/>
                    </a:lnTo>
                    <a:lnTo>
                      <a:pt x="1784" y="516"/>
                    </a:lnTo>
                    <a:lnTo>
                      <a:pt x="1736" y="436"/>
                    </a:lnTo>
                    <a:lnTo>
                      <a:pt x="1664" y="372"/>
                    </a:lnTo>
                    <a:lnTo>
                      <a:pt x="1584" y="316"/>
                    </a:lnTo>
                    <a:lnTo>
                      <a:pt x="1484" y="264"/>
                    </a:lnTo>
                    <a:lnTo>
                      <a:pt x="1388" y="228"/>
                    </a:lnTo>
                    <a:lnTo>
                      <a:pt x="1300" y="184"/>
                    </a:lnTo>
                    <a:lnTo>
                      <a:pt x="1176" y="144"/>
                    </a:lnTo>
                    <a:lnTo>
                      <a:pt x="1084" y="116"/>
                    </a:lnTo>
                    <a:lnTo>
                      <a:pt x="964" y="88"/>
                    </a:lnTo>
                    <a:lnTo>
                      <a:pt x="884" y="72"/>
                    </a:lnTo>
                    <a:lnTo>
                      <a:pt x="780" y="56"/>
                    </a:lnTo>
                    <a:lnTo>
                      <a:pt x="700" y="40"/>
                    </a:lnTo>
                    <a:lnTo>
                      <a:pt x="596" y="28"/>
                    </a:lnTo>
                    <a:lnTo>
                      <a:pt x="452" y="12"/>
                    </a:lnTo>
                    <a:lnTo>
                      <a:pt x="356" y="8"/>
                    </a:lnTo>
                    <a:lnTo>
                      <a:pt x="252" y="0"/>
                    </a:lnTo>
                    <a:lnTo>
                      <a:pt x="192" y="4"/>
                    </a:lnTo>
                  </a:path>
                </a:pathLst>
              </a:cu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Freeform 36"/>
              <p:cNvSpPr>
                <a:spLocks noChangeArrowheads="1"/>
              </p:cNvSpPr>
              <p:nvPr/>
            </p:nvSpPr>
            <p:spPr bwMode="auto">
              <a:xfrm rot="10800000">
                <a:off x="1275" y="3314"/>
                <a:ext cx="1034" cy="625"/>
              </a:xfrm>
              <a:custGeom>
                <a:avLst/>
                <a:gdLst>
                  <a:gd name="T0" fmla="*/ 0 w 2012"/>
                  <a:gd name="T1" fmla="*/ 0 h 1248"/>
                  <a:gd name="T2" fmla="*/ 1 w 2012"/>
                  <a:gd name="T3" fmla="*/ 0 h 1248"/>
                  <a:gd name="T4" fmla="*/ 1 w 2012"/>
                  <a:gd name="T5" fmla="*/ 1 h 1248"/>
                  <a:gd name="T6" fmla="*/ 1 w 2012"/>
                  <a:gd name="T7" fmla="*/ 1 h 1248"/>
                  <a:gd name="T8" fmla="*/ 1 w 2012"/>
                  <a:gd name="T9" fmla="*/ 1 h 1248"/>
                  <a:gd name="T10" fmla="*/ 1 w 2012"/>
                  <a:gd name="T11" fmla="*/ 1 h 1248"/>
                  <a:gd name="T12" fmla="*/ 1 w 2012"/>
                  <a:gd name="T13" fmla="*/ 1 h 1248"/>
                  <a:gd name="T14" fmla="*/ 1 w 2012"/>
                  <a:gd name="T15" fmla="*/ 1 h 1248"/>
                  <a:gd name="T16" fmla="*/ 1 w 2012"/>
                  <a:gd name="T17" fmla="*/ 1 h 1248"/>
                  <a:gd name="T18" fmla="*/ 1 w 2012"/>
                  <a:gd name="T19" fmla="*/ 1 h 1248"/>
                  <a:gd name="T20" fmla="*/ 1 w 2012"/>
                  <a:gd name="T21" fmla="*/ 1 h 1248"/>
                  <a:gd name="T22" fmla="*/ 1 w 2012"/>
                  <a:gd name="T23" fmla="*/ 1 h 1248"/>
                  <a:gd name="T24" fmla="*/ 1 w 2012"/>
                  <a:gd name="T25" fmla="*/ 1 h 1248"/>
                  <a:gd name="T26" fmla="*/ 1 w 2012"/>
                  <a:gd name="T27" fmla="*/ 1 h 1248"/>
                  <a:gd name="T28" fmla="*/ 1 w 2012"/>
                  <a:gd name="T29" fmla="*/ 1 h 1248"/>
                  <a:gd name="T30" fmla="*/ 1 w 2012"/>
                  <a:gd name="T31" fmla="*/ 1 h 1248"/>
                  <a:gd name="T32" fmla="*/ 1 w 2012"/>
                  <a:gd name="T33" fmla="*/ 1 h 1248"/>
                  <a:gd name="T34" fmla="*/ 1 w 2012"/>
                  <a:gd name="T35" fmla="*/ 1 h 1248"/>
                  <a:gd name="T36" fmla="*/ 1 w 2012"/>
                  <a:gd name="T37" fmla="*/ 1 h 1248"/>
                  <a:gd name="T38" fmla="*/ 1 w 2012"/>
                  <a:gd name="T39" fmla="*/ 1 h 1248"/>
                  <a:gd name="T40" fmla="*/ 1 w 2012"/>
                  <a:gd name="T41" fmla="*/ 1 h 1248"/>
                  <a:gd name="T42" fmla="*/ 1 w 2012"/>
                  <a:gd name="T43" fmla="*/ 1 h 1248"/>
                  <a:gd name="T44" fmla="*/ 1 w 2012"/>
                  <a:gd name="T45" fmla="*/ 1 h 1248"/>
                  <a:gd name="T46" fmla="*/ 1 w 2012"/>
                  <a:gd name="T47" fmla="*/ 1 h 1248"/>
                  <a:gd name="T48" fmla="*/ 1 w 2012"/>
                  <a:gd name="T49" fmla="*/ 1 h 1248"/>
                  <a:gd name="T50" fmla="*/ 1 w 2012"/>
                  <a:gd name="T51" fmla="*/ 1 h 1248"/>
                  <a:gd name="T52" fmla="*/ 1 w 2012"/>
                  <a:gd name="T53" fmla="*/ 1 h 1248"/>
                  <a:gd name="T54" fmla="*/ 1 w 2012"/>
                  <a:gd name="T55" fmla="*/ 1 h 1248"/>
                  <a:gd name="T56" fmla="*/ 1 w 2012"/>
                  <a:gd name="T57" fmla="*/ 1 h 1248"/>
                  <a:gd name="T58" fmla="*/ 1 w 2012"/>
                  <a:gd name="T59" fmla="*/ 1 h 1248"/>
                  <a:gd name="T60" fmla="*/ 1 w 2012"/>
                  <a:gd name="T61" fmla="*/ 0 h 1248"/>
                  <a:gd name="T62" fmla="*/ 1 w 2012"/>
                  <a:gd name="T63" fmla="*/ 1 h 12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12"/>
                  <a:gd name="T97" fmla="*/ 0 h 1248"/>
                  <a:gd name="T98" fmla="*/ 2012 w 2012"/>
                  <a:gd name="T99" fmla="*/ 1248 h 12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12" h="1248">
                    <a:moveTo>
                      <a:pt x="0" y="0"/>
                    </a:moveTo>
                    <a:lnTo>
                      <a:pt x="2012" y="0"/>
                    </a:lnTo>
                    <a:lnTo>
                      <a:pt x="2012" y="1240"/>
                    </a:lnTo>
                    <a:lnTo>
                      <a:pt x="52" y="1248"/>
                    </a:lnTo>
                    <a:lnTo>
                      <a:pt x="400" y="1236"/>
                    </a:lnTo>
                    <a:lnTo>
                      <a:pt x="668" y="1208"/>
                    </a:lnTo>
                    <a:lnTo>
                      <a:pt x="916" y="1164"/>
                    </a:lnTo>
                    <a:lnTo>
                      <a:pt x="1136" y="1116"/>
                    </a:lnTo>
                    <a:lnTo>
                      <a:pt x="1280" y="1072"/>
                    </a:lnTo>
                    <a:lnTo>
                      <a:pt x="1412" y="1012"/>
                    </a:lnTo>
                    <a:lnTo>
                      <a:pt x="1644" y="896"/>
                    </a:lnTo>
                    <a:lnTo>
                      <a:pt x="1772" y="756"/>
                    </a:lnTo>
                    <a:lnTo>
                      <a:pt x="1812" y="628"/>
                    </a:lnTo>
                    <a:lnTo>
                      <a:pt x="1812" y="596"/>
                    </a:lnTo>
                    <a:lnTo>
                      <a:pt x="1784" y="516"/>
                    </a:lnTo>
                    <a:lnTo>
                      <a:pt x="1736" y="436"/>
                    </a:lnTo>
                    <a:lnTo>
                      <a:pt x="1664" y="372"/>
                    </a:lnTo>
                    <a:lnTo>
                      <a:pt x="1584" y="316"/>
                    </a:lnTo>
                    <a:lnTo>
                      <a:pt x="1484" y="264"/>
                    </a:lnTo>
                    <a:lnTo>
                      <a:pt x="1388" y="228"/>
                    </a:lnTo>
                    <a:lnTo>
                      <a:pt x="1300" y="184"/>
                    </a:lnTo>
                    <a:lnTo>
                      <a:pt x="1176" y="144"/>
                    </a:lnTo>
                    <a:lnTo>
                      <a:pt x="1084" y="116"/>
                    </a:lnTo>
                    <a:lnTo>
                      <a:pt x="964" y="88"/>
                    </a:lnTo>
                    <a:lnTo>
                      <a:pt x="884" y="72"/>
                    </a:lnTo>
                    <a:lnTo>
                      <a:pt x="780" y="56"/>
                    </a:lnTo>
                    <a:lnTo>
                      <a:pt x="700" y="40"/>
                    </a:lnTo>
                    <a:lnTo>
                      <a:pt x="596" y="28"/>
                    </a:lnTo>
                    <a:lnTo>
                      <a:pt x="452" y="12"/>
                    </a:lnTo>
                    <a:lnTo>
                      <a:pt x="356" y="8"/>
                    </a:lnTo>
                    <a:lnTo>
                      <a:pt x="252" y="0"/>
                    </a:lnTo>
                    <a:lnTo>
                      <a:pt x="192" y="4"/>
                    </a:lnTo>
                  </a:path>
                </a:pathLst>
              </a:cu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Rectangle 37"/>
              <p:cNvSpPr>
                <a:spLocks noChangeArrowheads="1"/>
              </p:cNvSpPr>
              <p:nvPr/>
            </p:nvSpPr>
            <p:spPr bwMode="auto">
              <a:xfrm>
                <a:off x="1152" y="3321"/>
                <a:ext cx="126" cy="616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>
                  <a:solidFill>
                    <a:schemeClr val="bg1"/>
                  </a:solidFill>
                  <a:latin typeface="Calibri" pitchFamily="32" charset="0"/>
                </a:endParaRPr>
              </a:p>
            </p:txBody>
          </p:sp>
        </p:grpSp>
        <p:grpSp>
          <p:nvGrpSpPr>
            <p:cNvPr id="111" name="Group 38"/>
            <p:cNvGrpSpPr>
              <a:grpSpLocks/>
            </p:cNvGrpSpPr>
            <p:nvPr/>
          </p:nvGrpSpPr>
          <p:grpSpPr bwMode="auto">
            <a:xfrm>
              <a:off x="1296" y="3360"/>
              <a:ext cx="1829" cy="554"/>
              <a:chOff x="1296" y="3360"/>
              <a:chExt cx="1829" cy="554"/>
            </a:xfrm>
          </p:grpSpPr>
          <p:pic>
            <p:nvPicPr>
              <p:cNvPr id="112" name="Picture 3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62" y="3769"/>
                <a:ext cx="182" cy="14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3" name="Picture 40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884" y="3360"/>
                <a:ext cx="182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4" name="Picture 4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692" y="3385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5" name="Picture 4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403" y="3584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6" name="Picture 4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296" y="3786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7" name="Picture 44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053" y="3786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8" name="Picture 4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405" y="3798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19" name="Picture 4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218" y="3580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cxnSp>
            <p:nvCxnSpPr>
              <p:cNvPr id="120" name="AutoShape 47"/>
              <p:cNvCxnSpPr>
                <a:cxnSpLocks noChangeShapeType="1"/>
              </p:cNvCxnSpPr>
              <p:nvPr/>
            </p:nvCxnSpPr>
            <p:spPr bwMode="auto">
              <a:xfrm>
                <a:off x="1448" y="3841"/>
                <a:ext cx="214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1" name="AutoShape 48"/>
              <p:cNvCxnSpPr>
                <a:cxnSpLocks noChangeShapeType="1"/>
              </p:cNvCxnSpPr>
              <p:nvPr/>
            </p:nvCxnSpPr>
            <p:spPr bwMode="auto">
              <a:xfrm flipV="1">
                <a:off x="1845" y="3841"/>
                <a:ext cx="208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38" name="AutoShape 49"/>
              <p:cNvCxnSpPr>
                <a:cxnSpLocks noChangeShapeType="1"/>
              </p:cNvCxnSpPr>
              <p:nvPr/>
            </p:nvCxnSpPr>
            <p:spPr bwMode="auto">
              <a:xfrm>
                <a:off x="2205" y="3841"/>
                <a:ext cx="200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sp>
            <p:nvSpPr>
              <p:cNvPr id="147" name="Line 50"/>
              <p:cNvSpPr>
                <a:spLocks noChangeShapeType="1"/>
              </p:cNvSpPr>
              <p:nvPr/>
            </p:nvSpPr>
            <p:spPr bwMode="auto">
              <a:xfrm flipV="1">
                <a:off x="1364" y="3651"/>
                <a:ext cx="97" cy="13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51"/>
              <p:cNvSpPr>
                <a:spLocks noChangeShapeType="1"/>
              </p:cNvSpPr>
              <p:nvPr/>
            </p:nvSpPr>
            <p:spPr bwMode="auto">
              <a:xfrm flipV="1">
                <a:off x="1509" y="3473"/>
                <a:ext cx="84" cy="116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49" name="Picture 52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794" y="3572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50" name="Picture 5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66" y="3555"/>
                <a:ext cx="182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51" name="Picture 54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348" y="3377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2" name="Line 55"/>
              <p:cNvSpPr>
                <a:spLocks noChangeShapeType="1"/>
              </p:cNvSpPr>
              <p:nvPr/>
            </p:nvSpPr>
            <p:spPr bwMode="auto">
              <a:xfrm flipV="1">
                <a:off x="1792" y="3674"/>
                <a:ext cx="71" cy="113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Line 56"/>
              <p:cNvSpPr>
                <a:spLocks noChangeShapeType="1"/>
              </p:cNvSpPr>
              <p:nvPr/>
            </p:nvSpPr>
            <p:spPr bwMode="auto">
              <a:xfrm flipV="1">
                <a:off x="1919" y="3495"/>
                <a:ext cx="64" cy="94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Line 57"/>
              <p:cNvSpPr>
                <a:spLocks noChangeShapeType="1"/>
              </p:cNvSpPr>
              <p:nvPr/>
            </p:nvSpPr>
            <p:spPr bwMode="auto">
              <a:xfrm flipV="1">
                <a:off x="1364" y="3651"/>
                <a:ext cx="97" cy="136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Line 58"/>
              <p:cNvSpPr>
                <a:spLocks noChangeShapeType="1"/>
              </p:cNvSpPr>
              <p:nvPr/>
            </p:nvSpPr>
            <p:spPr bwMode="auto">
              <a:xfrm flipV="1">
                <a:off x="2951" y="3450"/>
                <a:ext cx="74" cy="122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Line 59"/>
              <p:cNvSpPr>
                <a:spLocks noChangeShapeType="1"/>
              </p:cNvSpPr>
              <p:nvPr/>
            </p:nvSpPr>
            <p:spPr bwMode="auto">
              <a:xfrm flipV="1">
                <a:off x="2645" y="3479"/>
                <a:ext cx="87" cy="130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Line 60"/>
              <p:cNvSpPr>
                <a:spLocks noChangeShapeType="1"/>
              </p:cNvSpPr>
              <p:nvPr/>
            </p:nvSpPr>
            <p:spPr bwMode="auto">
              <a:xfrm flipV="1">
                <a:off x="2864" y="3693"/>
                <a:ext cx="47" cy="105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Line 61"/>
              <p:cNvSpPr>
                <a:spLocks noChangeShapeType="1"/>
              </p:cNvSpPr>
              <p:nvPr/>
            </p:nvSpPr>
            <p:spPr bwMode="auto">
              <a:xfrm flipV="1">
                <a:off x="2316" y="3487"/>
                <a:ext cx="71" cy="97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Line 62"/>
              <p:cNvSpPr>
                <a:spLocks noChangeShapeType="1"/>
              </p:cNvSpPr>
              <p:nvPr/>
            </p:nvSpPr>
            <p:spPr bwMode="auto">
              <a:xfrm flipV="1">
                <a:off x="2497" y="3662"/>
                <a:ext cx="94" cy="147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Line 63"/>
              <p:cNvSpPr>
                <a:spLocks noChangeShapeType="1"/>
              </p:cNvSpPr>
              <p:nvPr/>
            </p:nvSpPr>
            <p:spPr bwMode="auto">
              <a:xfrm flipV="1">
                <a:off x="2158" y="3671"/>
                <a:ext cx="81" cy="122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61" name="Picture 6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983" y="3389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62" name="Picture 6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556" y="3584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63" name="Picture 6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532" y="3388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64" name="Picture 6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786" y="3795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cxnSp>
            <p:nvCxnSpPr>
              <p:cNvPr id="165" name="AutoShape 68"/>
              <p:cNvCxnSpPr>
                <a:cxnSpLocks noChangeShapeType="1"/>
              </p:cNvCxnSpPr>
              <p:nvPr/>
            </p:nvCxnSpPr>
            <p:spPr bwMode="auto">
              <a:xfrm flipV="1">
                <a:off x="2571" y="3840"/>
                <a:ext cx="215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66" name="AutoShape 69"/>
              <p:cNvCxnSpPr>
                <a:cxnSpLocks noChangeShapeType="1"/>
              </p:cNvCxnSpPr>
              <p:nvPr/>
            </p:nvCxnSpPr>
            <p:spPr bwMode="auto">
              <a:xfrm flipV="1">
                <a:off x="1675" y="3432"/>
                <a:ext cx="210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67" name="AutoShape 70"/>
              <p:cNvCxnSpPr>
                <a:cxnSpLocks noChangeShapeType="1"/>
              </p:cNvCxnSpPr>
              <p:nvPr/>
            </p:nvCxnSpPr>
            <p:spPr bwMode="auto">
              <a:xfrm>
                <a:off x="2067" y="3432"/>
                <a:ext cx="282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68" name="AutoShape 71"/>
              <p:cNvCxnSpPr>
                <a:cxnSpLocks noChangeShapeType="1"/>
              </p:cNvCxnSpPr>
              <p:nvPr/>
            </p:nvCxnSpPr>
            <p:spPr bwMode="auto">
              <a:xfrm flipV="1">
                <a:off x="2500" y="3431"/>
                <a:ext cx="192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69" name="AutoShape 72"/>
              <p:cNvCxnSpPr>
                <a:cxnSpLocks noChangeShapeType="1"/>
              </p:cNvCxnSpPr>
              <p:nvPr/>
            </p:nvCxnSpPr>
            <p:spPr bwMode="auto">
              <a:xfrm>
                <a:off x="2835" y="3431"/>
                <a:ext cx="149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70" name="AutoShape 73"/>
              <p:cNvCxnSpPr>
                <a:cxnSpLocks noChangeShapeType="1"/>
              </p:cNvCxnSpPr>
              <p:nvPr/>
            </p:nvCxnSpPr>
            <p:spPr bwMode="auto">
              <a:xfrm>
                <a:off x="1545" y="3627"/>
                <a:ext cx="249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71" name="AutoShape 74"/>
              <p:cNvCxnSpPr>
                <a:cxnSpLocks noChangeShapeType="1"/>
              </p:cNvCxnSpPr>
              <p:nvPr/>
            </p:nvCxnSpPr>
            <p:spPr bwMode="auto">
              <a:xfrm flipV="1">
                <a:off x="1946" y="3626"/>
                <a:ext cx="273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72" name="AutoShape 75"/>
              <p:cNvCxnSpPr>
                <a:cxnSpLocks noChangeShapeType="1"/>
              </p:cNvCxnSpPr>
              <p:nvPr/>
            </p:nvCxnSpPr>
            <p:spPr bwMode="auto">
              <a:xfrm>
                <a:off x="2348" y="3637"/>
                <a:ext cx="195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73" name="AutoShape 76"/>
              <p:cNvCxnSpPr>
                <a:cxnSpLocks noChangeShapeType="1"/>
              </p:cNvCxnSpPr>
              <p:nvPr/>
            </p:nvCxnSpPr>
            <p:spPr bwMode="auto">
              <a:xfrm>
                <a:off x="2698" y="3627"/>
                <a:ext cx="168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</p:grpSp>
      </p:grpSp>
      <p:sp>
        <p:nvSpPr>
          <p:cNvPr id="178" name="tower"/>
          <p:cNvSpPr>
            <a:spLocks noEditPoints="1" noChangeArrowheads="1"/>
          </p:cNvSpPr>
          <p:nvPr/>
        </p:nvSpPr>
        <p:spPr bwMode="auto">
          <a:xfrm>
            <a:off x="3178696" y="4911824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" name="tower"/>
          <p:cNvSpPr>
            <a:spLocks noEditPoints="1" noChangeArrowheads="1"/>
          </p:cNvSpPr>
          <p:nvPr/>
        </p:nvSpPr>
        <p:spPr bwMode="auto">
          <a:xfrm>
            <a:off x="1841376" y="4973786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8" name="Oval 13"/>
          <p:cNvSpPr>
            <a:spLocks noChangeArrowheads="1"/>
          </p:cNvSpPr>
          <p:nvPr/>
        </p:nvSpPr>
        <p:spPr bwMode="auto">
          <a:xfrm>
            <a:off x="3497560" y="364502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89" name="Oval 13"/>
          <p:cNvSpPr>
            <a:spLocks noChangeArrowheads="1"/>
          </p:cNvSpPr>
          <p:nvPr/>
        </p:nvSpPr>
        <p:spPr bwMode="auto">
          <a:xfrm>
            <a:off x="4202816" y="409711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0" name="Oval 16"/>
          <p:cNvSpPr>
            <a:spLocks noChangeArrowheads="1"/>
          </p:cNvSpPr>
          <p:nvPr/>
        </p:nvSpPr>
        <p:spPr bwMode="auto">
          <a:xfrm>
            <a:off x="521866" y="3677642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1" name="Oval 17"/>
          <p:cNvSpPr>
            <a:spLocks noChangeArrowheads="1"/>
          </p:cNvSpPr>
          <p:nvPr/>
        </p:nvSpPr>
        <p:spPr bwMode="auto">
          <a:xfrm>
            <a:off x="521866" y="337634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2" name="Oval 29"/>
          <p:cNvSpPr>
            <a:spLocks noChangeArrowheads="1"/>
          </p:cNvSpPr>
          <p:nvPr/>
        </p:nvSpPr>
        <p:spPr bwMode="auto">
          <a:xfrm>
            <a:off x="411496" y="3317602"/>
            <a:ext cx="457200" cy="122413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3" name="Oval 16"/>
          <p:cNvSpPr>
            <a:spLocks noChangeArrowheads="1"/>
          </p:cNvSpPr>
          <p:nvPr/>
        </p:nvSpPr>
        <p:spPr bwMode="auto">
          <a:xfrm>
            <a:off x="532656" y="395309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4" name="Oval 16"/>
          <p:cNvSpPr>
            <a:spLocks noChangeArrowheads="1"/>
          </p:cNvSpPr>
          <p:nvPr/>
        </p:nvSpPr>
        <p:spPr bwMode="auto">
          <a:xfrm>
            <a:off x="545232" y="424113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5" name="Oval 29"/>
          <p:cNvSpPr>
            <a:spLocks noChangeArrowheads="1"/>
          </p:cNvSpPr>
          <p:nvPr/>
        </p:nvSpPr>
        <p:spPr bwMode="auto">
          <a:xfrm>
            <a:off x="4139952" y="4037682"/>
            <a:ext cx="360040" cy="36004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96" name="Down Arrow 195"/>
          <p:cNvSpPr/>
          <p:nvPr/>
        </p:nvSpPr>
        <p:spPr>
          <a:xfrm>
            <a:off x="539552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own Arrow 196"/>
          <p:cNvSpPr/>
          <p:nvPr/>
        </p:nvSpPr>
        <p:spPr>
          <a:xfrm>
            <a:off x="3347864" y="2708920"/>
            <a:ext cx="288032" cy="504056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own Arrow 197"/>
          <p:cNvSpPr/>
          <p:nvPr/>
        </p:nvSpPr>
        <p:spPr>
          <a:xfrm>
            <a:off x="1907704" y="2780928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Down Arrow 198"/>
          <p:cNvSpPr/>
          <p:nvPr/>
        </p:nvSpPr>
        <p:spPr>
          <a:xfrm>
            <a:off x="4211960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Down Arrow 199"/>
          <p:cNvSpPr/>
          <p:nvPr/>
        </p:nvSpPr>
        <p:spPr>
          <a:xfrm>
            <a:off x="467544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Down Arrow 200"/>
          <p:cNvSpPr/>
          <p:nvPr/>
        </p:nvSpPr>
        <p:spPr>
          <a:xfrm>
            <a:off x="1835696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Down Arrow 201"/>
          <p:cNvSpPr/>
          <p:nvPr/>
        </p:nvSpPr>
        <p:spPr>
          <a:xfrm>
            <a:off x="3275856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Down Arrow 202"/>
          <p:cNvSpPr/>
          <p:nvPr/>
        </p:nvSpPr>
        <p:spPr>
          <a:xfrm>
            <a:off x="4206280" y="463484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Arrow Connector 203"/>
          <p:cNvCxnSpPr>
            <a:endCxn id="106" idx="2"/>
          </p:cNvCxnSpPr>
          <p:nvPr/>
        </p:nvCxnSpPr>
        <p:spPr>
          <a:xfrm>
            <a:off x="868696" y="3929670"/>
            <a:ext cx="924038" cy="176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>
            <a:stCxn id="106" idx="6"/>
            <a:endCxn id="105" idx="2"/>
          </p:cNvCxnSpPr>
          <p:nvPr/>
        </p:nvCxnSpPr>
        <p:spPr>
          <a:xfrm flipV="1">
            <a:off x="2249934" y="3753036"/>
            <a:ext cx="932162" cy="352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stCxn id="105" idx="6"/>
            <a:endCxn id="195" idx="2"/>
          </p:cNvCxnSpPr>
          <p:nvPr/>
        </p:nvCxnSpPr>
        <p:spPr>
          <a:xfrm>
            <a:off x="3758160" y="3753036"/>
            <a:ext cx="381792" cy="46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val 3"/>
          <p:cNvSpPr>
            <a:spLocks noChangeArrowheads="1"/>
          </p:cNvSpPr>
          <p:nvPr/>
        </p:nvSpPr>
        <p:spPr bwMode="auto">
          <a:xfrm>
            <a:off x="2977083" y="1589410"/>
            <a:ext cx="1152128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smtClean="0">
                <a:latin typeface="Calibri" pitchFamily="32" charset="0"/>
              </a:rPr>
              <a:t>Visualization</a:t>
            </a:r>
            <a:endParaRPr lang="en-US" sz="1200" dirty="0">
              <a:latin typeface="Calibri" pitchFamily="32" charset="0"/>
            </a:endParaRPr>
          </a:p>
        </p:txBody>
      </p:sp>
      <p:sp>
        <p:nvSpPr>
          <p:cNvPr id="208" name="Oval 4"/>
          <p:cNvSpPr>
            <a:spLocks noChangeArrowheads="1"/>
          </p:cNvSpPr>
          <p:nvPr/>
        </p:nvSpPr>
        <p:spPr bwMode="auto">
          <a:xfrm>
            <a:off x="168771" y="1589410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40779" y="158941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Data acquisition</a:t>
            </a:r>
          </a:p>
        </p:txBody>
      </p:sp>
      <p:sp>
        <p:nvSpPr>
          <p:cNvPr id="210" name="Oval 4"/>
          <p:cNvSpPr>
            <a:spLocks noChangeArrowheads="1"/>
          </p:cNvSpPr>
          <p:nvPr/>
        </p:nvSpPr>
        <p:spPr bwMode="auto">
          <a:xfrm>
            <a:off x="1536923" y="2392531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08931" y="239253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Processing</a:t>
            </a: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3625155" y="2176507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697163" y="217650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Storing results</a:t>
            </a:r>
          </a:p>
        </p:txBody>
      </p:sp>
      <p:cxnSp>
        <p:nvCxnSpPr>
          <p:cNvPr id="214" name="Straight Arrow Connector 213"/>
          <p:cNvCxnSpPr>
            <a:stCxn id="209" idx="2"/>
            <a:endCxn id="210" idx="2"/>
          </p:cNvCxnSpPr>
          <p:nvPr/>
        </p:nvCxnSpPr>
        <p:spPr>
          <a:xfrm rot="16200000" flipH="1">
            <a:off x="892676" y="1862584"/>
            <a:ext cx="64042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211" idx="3"/>
            <a:endCxn id="207" idx="3"/>
          </p:cNvCxnSpPr>
          <p:nvPr/>
        </p:nvCxnSpPr>
        <p:spPr>
          <a:xfrm flipV="1">
            <a:off x="2905075" y="1784532"/>
            <a:ext cx="240733" cy="746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207" idx="6"/>
            <a:endCxn id="213" idx="0"/>
          </p:cNvCxnSpPr>
          <p:nvPr/>
        </p:nvCxnSpPr>
        <p:spPr>
          <a:xfrm>
            <a:off x="4129211" y="1703710"/>
            <a:ext cx="216024" cy="472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5544" y="764704"/>
            <a:ext cx="8534400" cy="614362"/>
          </a:xfrm>
        </p:spPr>
        <p:txBody>
          <a:bodyPr lIns="90000" tIns="46800" rIns="90000" bIns="46800" anchor="ctr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Quality tuning in scientific workflow</a:t>
            </a:r>
          </a:p>
        </p:txBody>
      </p:sp>
      <p:sp>
        <p:nvSpPr>
          <p:cNvPr id="12292" name="Oval 3"/>
          <p:cNvSpPr>
            <a:spLocks noChangeArrowheads="1"/>
          </p:cNvSpPr>
          <p:nvPr/>
        </p:nvSpPr>
        <p:spPr bwMode="auto">
          <a:xfrm>
            <a:off x="2977083" y="1589410"/>
            <a:ext cx="1152128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smtClean="0">
                <a:latin typeface="Calibri" pitchFamily="32" charset="0"/>
              </a:rPr>
              <a:t>Visualization</a:t>
            </a:r>
            <a:endParaRPr lang="en-US" sz="1200" dirty="0">
              <a:latin typeface="Calibri" pitchFamily="32" charset="0"/>
            </a:endParaRP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168771" y="1589410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12302" name="Oval 13"/>
          <p:cNvSpPr>
            <a:spLocks noChangeArrowheads="1"/>
          </p:cNvSpPr>
          <p:nvPr/>
        </p:nvSpPr>
        <p:spPr bwMode="auto">
          <a:xfrm>
            <a:off x="3258170" y="3779267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03" name="Oval 14"/>
          <p:cNvSpPr>
            <a:spLocks noChangeArrowheads="1"/>
          </p:cNvSpPr>
          <p:nvPr/>
        </p:nvSpPr>
        <p:spPr bwMode="auto">
          <a:xfrm>
            <a:off x="3258170" y="3455417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05" name="Oval 16"/>
          <p:cNvSpPr>
            <a:spLocks noChangeArrowheads="1"/>
          </p:cNvSpPr>
          <p:nvPr/>
        </p:nvSpPr>
        <p:spPr bwMode="auto">
          <a:xfrm>
            <a:off x="1913384" y="414550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06" name="Oval 17"/>
          <p:cNvSpPr>
            <a:spLocks noChangeArrowheads="1"/>
          </p:cNvSpPr>
          <p:nvPr/>
        </p:nvSpPr>
        <p:spPr bwMode="auto">
          <a:xfrm>
            <a:off x="1913384" y="382165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17" name="Oval 28"/>
          <p:cNvSpPr>
            <a:spLocks noChangeArrowheads="1"/>
          </p:cNvSpPr>
          <p:nvPr/>
        </p:nvSpPr>
        <p:spPr bwMode="auto">
          <a:xfrm>
            <a:off x="3182096" y="3356992"/>
            <a:ext cx="576064" cy="79208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18" name="Oval 29"/>
          <p:cNvSpPr>
            <a:spLocks noChangeArrowheads="1"/>
          </p:cNvSpPr>
          <p:nvPr/>
        </p:nvSpPr>
        <p:spPr bwMode="auto">
          <a:xfrm>
            <a:off x="1792734" y="3762920"/>
            <a:ext cx="4572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19" name="AutoShape 30"/>
          <p:cNvSpPr>
            <a:spLocks noChangeArrowheads="1"/>
          </p:cNvSpPr>
          <p:nvPr/>
        </p:nvSpPr>
        <p:spPr bwMode="auto">
          <a:xfrm>
            <a:off x="401216" y="4986362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2320" name="AutoShape 31"/>
          <p:cNvSpPr>
            <a:spLocks noChangeArrowheads="1"/>
          </p:cNvSpPr>
          <p:nvPr/>
        </p:nvSpPr>
        <p:spPr bwMode="auto">
          <a:xfrm>
            <a:off x="4139952" y="5013176"/>
            <a:ext cx="457200" cy="4572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64232" y="5805264"/>
            <a:ext cx="3427413" cy="1003300"/>
            <a:chOff x="1152" y="3312"/>
            <a:chExt cx="2159" cy="632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52" y="3312"/>
              <a:ext cx="2159" cy="632"/>
              <a:chOff x="1152" y="3312"/>
              <a:chExt cx="2159" cy="632"/>
            </a:xfrm>
          </p:grpSpPr>
          <p:pic>
            <p:nvPicPr>
              <p:cNvPr id="12400" name="Picture 3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66" y="3323"/>
                <a:ext cx="2146" cy="61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2401" name="Freeform 35"/>
              <p:cNvSpPr>
                <a:spLocks noChangeArrowheads="1"/>
              </p:cNvSpPr>
              <p:nvPr/>
            </p:nvSpPr>
            <p:spPr bwMode="auto">
              <a:xfrm>
                <a:off x="2278" y="3319"/>
                <a:ext cx="1034" cy="625"/>
              </a:xfrm>
              <a:custGeom>
                <a:avLst/>
                <a:gdLst>
                  <a:gd name="T0" fmla="*/ 0 w 2012"/>
                  <a:gd name="T1" fmla="*/ 0 h 1248"/>
                  <a:gd name="T2" fmla="*/ 1 w 2012"/>
                  <a:gd name="T3" fmla="*/ 0 h 1248"/>
                  <a:gd name="T4" fmla="*/ 1 w 2012"/>
                  <a:gd name="T5" fmla="*/ 1 h 1248"/>
                  <a:gd name="T6" fmla="*/ 1 w 2012"/>
                  <a:gd name="T7" fmla="*/ 1 h 1248"/>
                  <a:gd name="T8" fmla="*/ 1 w 2012"/>
                  <a:gd name="T9" fmla="*/ 1 h 1248"/>
                  <a:gd name="T10" fmla="*/ 1 w 2012"/>
                  <a:gd name="T11" fmla="*/ 1 h 1248"/>
                  <a:gd name="T12" fmla="*/ 1 w 2012"/>
                  <a:gd name="T13" fmla="*/ 1 h 1248"/>
                  <a:gd name="T14" fmla="*/ 1 w 2012"/>
                  <a:gd name="T15" fmla="*/ 1 h 1248"/>
                  <a:gd name="T16" fmla="*/ 1 w 2012"/>
                  <a:gd name="T17" fmla="*/ 1 h 1248"/>
                  <a:gd name="T18" fmla="*/ 1 w 2012"/>
                  <a:gd name="T19" fmla="*/ 1 h 1248"/>
                  <a:gd name="T20" fmla="*/ 1 w 2012"/>
                  <a:gd name="T21" fmla="*/ 1 h 1248"/>
                  <a:gd name="T22" fmla="*/ 1 w 2012"/>
                  <a:gd name="T23" fmla="*/ 1 h 1248"/>
                  <a:gd name="T24" fmla="*/ 1 w 2012"/>
                  <a:gd name="T25" fmla="*/ 1 h 1248"/>
                  <a:gd name="T26" fmla="*/ 1 w 2012"/>
                  <a:gd name="T27" fmla="*/ 1 h 1248"/>
                  <a:gd name="T28" fmla="*/ 1 w 2012"/>
                  <a:gd name="T29" fmla="*/ 1 h 1248"/>
                  <a:gd name="T30" fmla="*/ 1 w 2012"/>
                  <a:gd name="T31" fmla="*/ 1 h 1248"/>
                  <a:gd name="T32" fmla="*/ 1 w 2012"/>
                  <a:gd name="T33" fmla="*/ 1 h 1248"/>
                  <a:gd name="T34" fmla="*/ 1 w 2012"/>
                  <a:gd name="T35" fmla="*/ 1 h 1248"/>
                  <a:gd name="T36" fmla="*/ 1 w 2012"/>
                  <a:gd name="T37" fmla="*/ 1 h 1248"/>
                  <a:gd name="T38" fmla="*/ 1 w 2012"/>
                  <a:gd name="T39" fmla="*/ 1 h 1248"/>
                  <a:gd name="T40" fmla="*/ 1 w 2012"/>
                  <a:gd name="T41" fmla="*/ 1 h 1248"/>
                  <a:gd name="T42" fmla="*/ 1 w 2012"/>
                  <a:gd name="T43" fmla="*/ 1 h 1248"/>
                  <a:gd name="T44" fmla="*/ 1 w 2012"/>
                  <a:gd name="T45" fmla="*/ 1 h 1248"/>
                  <a:gd name="T46" fmla="*/ 1 w 2012"/>
                  <a:gd name="T47" fmla="*/ 1 h 1248"/>
                  <a:gd name="T48" fmla="*/ 1 w 2012"/>
                  <a:gd name="T49" fmla="*/ 1 h 1248"/>
                  <a:gd name="T50" fmla="*/ 1 w 2012"/>
                  <a:gd name="T51" fmla="*/ 1 h 1248"/>
                  <a:gd name="T52" fmla="*/ 1 w 2012"/>
                  <a:gd name="T53" fmla="*/ 1 h 1248"/>
                  <a:gd name="T54" fmla="*/ 1 w 2012"/>
                  <a:gd name="T55" fmla="*/ 1 h 1248"/>
                  <a:gd name="T56" fmla="*/ 1 w 2012"/>
                  <a:gd name="T57" fmla="*/ 1 h 1248"/>
                  <a:gd name="T58" fmla="*/ 1 w 2012"/>
                  <a:gd name="T59" fmla="*/ 1 h 1248"/>
                  <a:gd name="T60" fmla="*/ 1 w 2012"/>
                  <a:gd name="T61" fmla="*/ 0 h 1248"/>
                  <a:gd name="T62" fmla="*/ 1 w 2012"/>
                  <a:gd name="T63" fmla="*/ 1 h 12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12"/>
                  <a:gd name="T97" fmla="*/ 0 h 1248"/>
                  <a:gd name="T98" fmla="*/ 2012 w 2012"/>
                  <a:gd name="T99" fmla="*/ 1248 h 12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12" h="1248">
                    <a:moveTo>
                      <a:pt x="0" y="0"/>
                    </a:moveTo>
                    <a:lnTo>
                      <a:pt x="2012" y="0"/>
                    </a:lnTo>
                    <a:lnTo>
                      <a:pt x="2012" y="1240"/>
                    </a:lnTo>
                    <a:lnTo>
                      <a:pt x="52" y="1248"/>
                    </a:lnTo>
                    <a:lnTo>
                      <a:pt x="400" y="1236"/>
                    </a:lnTo>
                    <a:lnTo>
                      <a:pt x="668" y="1208"/>
                    </a:lnTo>
                    <a:lnTo>
                      <a:pt x="916" y="1164"/>
                    </a:lnTo>
                    <a:lnTo>
                      <a:pt x="1136" y="1116"/>
                    </a:lnTo>
                    <a:lnTo>
                      <a:pt x="1280" y="1072"/>
                    </a:lnTo>
                    <a:lnTo>
                      <a:pt x="1412" y="1012"/>
                    </a:lnTo>
                    <a:lnTo>
                      <a:pt x="1644" y="896"/>
                    </a:lnTo>
                    <a:lnTo>
                      <a:pt x="1772" y="756"/>
                    </a:lnTo>
                    <a:lnTo>
                      <a:pt x="1812" y="628"/>
                    </a:lnTo>
                    <a:lnTo>
                      <a:pt x="1812" y="596"/>
                    </a:lnTo>
                    <a:lnTo>
                      <a:pt x="1784" y="516"/>
                    </a:lnTo>
                    <a:lnTo>
                      <a:pt x="1736" y="436"/>
                    </a:lnTo>
                    <a:lnTo>
                      <a:pt x="1664" y="372"/>
                    </a:lnTo>
                    <a:lnTo>
                      <a:pt x="1584" y="316"/>
                    </a:lnTo>
                    <a:lnTo>
                      <a:pt x="1484" y="264"/>
                    </a:lnTo>
                    <a:lnTo>
                      <a:pt x="1388" y="228"/>
                    </a:lnTo>
                    <a:lnTo>
                      <a:pt x="1300" y="184"/>
                    </a:lnTo>
                    <a:lnTo>
                      <a:pt x="1176" y="144"/>
                    </a:lnTo>
                    <a:lnTo>
                      <a:pt x="1084" y="116"/>
                    </a:lnTo>
                    <a:lnTo>
                      <a:pt x="964" y="88"/>
                    </a:lnTo>
                    <a:lnTo>
                      <a:pt x="884" y="72"/>
                    </a:lnTo>
                    <a:lnTo>
                      <a:pt x="780" y="56"/>
                    </a:lnTo>
                    <a:lnTo>
                      <a:pt x="700" y="40"/>
                    </a:lnTo>
                    <a:lnTo>
                      <a:pt x="596" y="28"/>
                    </a:lnTo>
                    <a:lnTo>
                      <a:pt x="452" y="12"/>
                    </a:lnTo>
                    <a:lnTo>
                      <a:pt x="356" y="8"/>
                    </a:lnTo>
                    <a:lnTo>
                      <a:pt x="252" y="0"/>
                    </a:lnTo>
                    <a:lnTo>
                      <a:pt x="192" y="4"/>
                    </a:lnTo>
                  </a:path>
                </a:pathLst>
              </a:cu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2" name="Freeform 36"/>
              <p:cNvSpPr>
                <a:spLocks noChangeArrowheads="1"/>
              </p:cNvSpPr>
              <p:nvPr/>
            </p:nvSpPr>
            <p:spPr bwMode="auto">
              <a:xfrm rot="10800000">
                <a:off x="1275" y="3314"/>
                <a:ext cx="1034" cy="625"/>
              </a:xfrm>
              <a:custGeom>
                <a:avLst/>
                <a:gdLst>
                  <a:gd name="T0" fmla="*/ 0 w 2012"/>
                  <a:gd name="T1" fmla="*/ 0 h 1248"/>
                  <a:gd name="T2" fmla="*/ 1 w 2012"/>
                  <a:gd name="T3" fmla="*/ 0 h 1248"/>
                  <a:gd name="T4" fmla="*/ 1 w 2012"/>
                  <a:gd name="T5" fmla="*/ 1 h 1248"/>
                  <a:gd name="T6" fmla="*/ 1 w 2012"/>
                  <a:gd name="T7" fmla="*/ 1 h 1248"/>
                  <a:gd name="T8" fmla="*/ 1 w 2012"/>
                  <a:gd name="T9" fmla="*/ 1 h 1248"/>
                  <a:gd name="T10" fmla="*/ 1 w 2012"/>
                  <a:gd name="T11" fmla="*/ 1 h 1248"/>
                  <a:gd name="T12" fmla="*/ 1 w 2012"/>
                  <a:gd name="T13" fmla="*/ 1 h 1248"/>
                  <a:gd name="T14" fmla="*/ 1 w 2012"/>
                  <a:gd name="T15" fmla="*/ 1 h 1248"/>
                  <a:gd name="T16" fmla="*/ 1 w 2012"/>
                  <a:gd name="T17" fmla="*/ 1 h 1248"/>
                  <a:gd name="T18" fmla="*/ 1 w 2012"/>
                  <a:gd name="T19" fmla="*/ 1 h 1248"/>
                  <a:gd name="T20" fmla="*/ 1 w 2012"/>
                  <a:gd name="T21" fmla="*/ 1 h 1248"/>
                  <a:gd name="T22" fmla="*/ 1 w 2012"/>
                  <a:gd name="T23" fmla="*/ 1 h 1248"/>
                  <a:gd name="T24" fmla="*/ 1 w 2012"/>
                  <a:gd name="T25" fmla="*/ 1 h 1248"/>
                  <a:gd name="T26" fmla="*/ 1 w 2012"/>
                  <a:gd name="T27" fmla="*/ 1 h 1248"/>
                  <a:gd name="T28" fmla="*/ 1 w 2012"/>
                  <a:gd name="T29" fmla="*/ 1 h 1248"/>
                  <a:gd name="T30" fmla="*/ 1 w 2012"/>
                  <a:gd name="T31" fmla="*/ 1 h 1248"/>
                  <a:gd name="T32" fmla="*/ 1 w 2012"/>
                  <a:gd name="T33" fmla="*/ 1 h 1248"/>
                  <a:gd name="T34" fmla="*/ 1 w 2012"/>
                  <a:gd name="T35" fmla="*/ 1 h 1248"/>
                  <a:gd name="T36" fmla="*/ 1 w 2012"/>
                  <a:gd name="T37" fmla="*/ 1 h 1248"/>
                  <a:gd name="T38" fmla="*/ 1 w 2012"/>
                  <a:gd name="T39" fmla="*/ 1 h 1248"/>
                  <a:gd name="T40" fmla="*/ 1 w 2012"/>
                  <a:gd name="T41" fmla="*/ 1 h 1248"/>
                  <a:gd name="T42" fmla="*/ 1 w 2012"/>
                  <a:gd name="T43" fmla="*/ 1 h 1248"/>
                  <a:gd name="T44" fmla="*/ 1 w 2012"/>
                  <a:gd name="T45" fmla="*/ 1 h 1248"/>
                  <a:gd name="T46" fmla="*/ 1 w 2012"/>
                  <a:gd name="T47" fmla="*/ 1 h 1248"/>
                  <a:gd name="T48" fmla="*/ 1 w 2012"/>
                  <a:gd name="T49" fmla="*/ 1 h 1248"/>
                  <a:gd name="T50" fmla="*/ 1 w 2012"/>
                  <a:gd name="T51" fmla="*/ 1 h 1248"/>
                  <a:gd name="T52" fmla="*/ 1 w 2012"/>
                  <a:gd name="T53" fmla="*/ 1 h 1248"/>
                  <a:gd name="T54" fmla="*/ 1 w 2012"/>
                  <a:gd name="T55" fmla="*/ 1 h 1248"/>
                  <a:gd name="T56" fmla="*/ 1 w 2012"/>
                  <a:gd name="T57" fmla="*/ 1 h 1248"/>
                  <a:gd name="T58" fmla="*/ 1 w 2012"/>
                  <a:gd name="T59" fmla="*/ 1 h 1248"/>
                  <a:gd name="T60" fmla="*/ 1 w 2012"/>
                  <a:gd name="T61" fmla="*/ 0 h 1248"/>
                  <a:gd name="T62" fmla="*/ 1 w 2012"/>
                  <a:gd name="T63" fmla="*/ 1 h 12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12"/>
                  <a:gd name="T97" fmla="*/ 0 h 1248"/>
                  <a:gd name="T98" fmla="*/ 2012 w 2012"/>
                  <a:gd name="T99" fmla="*/ 1248 h 12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12" h="1248">
                    <a:moveTo>
                      <a:pt x="0" y="0"/>
                    </a:moveTo>
                    <a:lnTo>
                      <a:pt x="2012" y="0"/>
                    </a:lnTo>
                    <a:lnTo>
                      <a:pt x="2012" y="1240"/>
                    </a:lnTo>
                    <a:lnTo>
                      <a:pt x="52" y="1248"/>
                    </a:lnTo>
                    <a:lnTo>
                      <a:pt x="400" y="1236"/>
                    </a:lnTo>
                    <a:lnTo>
                      <a:pt x="668" y="1208"/>
                    </a:lnTo>
                    <a:lnTo>
                      <a:pt x="916" y="1164"/>
                    </a:lnTo>
                    <a:lnTo>
                      <a:pt x="1136" y="1116"/>
                    </a:lnTo>
                    <a:lnTo>
                      <a:pt x="1280" y="1072"/>
                    </a:lnTo>
                    <a:lnTo>
                      <a:pt x="1412" y="1012"/>
                    </a:lnTo>
                    <a:lnTo>
                      <a:pt x="1644" y="896"/>
                    </a:lnTo>
                    <a:lnTo>
                      <a:pt x="1772" y="756"/>
                    </a:lnTo>
                    <a:lnTo>
                      <a:pt x="1812" y="628"/>
                    </a:lnTo>
                    <a:lnTo>
                      <a:pt x="1812" y="596"/>
                    </a:lnTo>
                    <a:lnTo>
                      <a:pt x="1784" y="516"/>
                    </a:lnTo>
                    <a:lnTo>
                      <a:pt x="1736" y="436"/>
                    </a:lnTo>
                    <a:lnTo>
                      <a:pt x="1664" y="372"/>
                    </a:lnTo>
                    <a:lnTo>
                      <a:pt x="1584" y="316"/>
                    </a:lnTo>
                    <a:lnTo>
                      <a:pt x="1484" y="264"/>
                    </a:lnTo>
                    <a:lnTo>
                      <a:pt x="1388" y="228"/>
                    </a:lnTo>
                    <a:lnTo>
                      <a:pt x="1300" y="184"/>
                    </a:lnTo>
                    <a:lnTo>
                      <a:pt x="1176" y="144"/>
                    </a:lnTo>
                    <a:lnTo>
                      <a:pt x="1084" y="116"/>
                    </a:lnTo>
                    <a:lnTo>
                      <a:pt x="964" y="88"/>
                    </a:lnTo>
                    <a:lnTo>
                      <a:pt x="884" y="72"/>
                    </a:lnTo>
                    <a:lnTo>
                      <a:pt x="780" y="56"/>
                    </a:lnTo>
                    <a:lnTo>
                      <a:pt x="700" y="40"/>
                    </a:lnTo>
                    <a:lnTo>
                      <a:pt x="596" y="28"/>
                    </a:lnTo>
                    <a:lnTo>
                      <a:pt x="452" y="12"/>
                    </a:lnTo>
                    <a:lnTo>
                      <a:pt x="356" y="8"/>
                    </a:lnTo>
                    <a:lnTo>
                      <a:pt x="252" y="0"/>
                    </a:lnTo>
                    <a:lnTo>
                      <a:pt x="192" y="4"/>
                    </a:lnTo>
                  </a:path>
                </a:pathLst>
              </a:cu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3" name="Rectangle 37"/>
              <p:cNvSpPr>
                <a:spLocks noChangeArrowheads="1"/>
              </p:cNvSpPr>
              <p:nvPr/>
            </p:nvSpPr>
            <p:spPr bwMode="auto">
              <a:xfrm>
                <a:off x="1152" y="3321"/>
                <a:ext cx="126" cy="616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>
                  <a:solidFill>
                    <a:schemeClr val="bg1"/>
                  </a:solidFill>
                  <a:latin typeface="Calibri" pitchFamily="32" charset="0"/>
                </a:endParaRPr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1296" y="3360"/>
              <a:ext cx="1828" cy="553"/>
              <a:chOff x="1296" y="3360"/>
              <a:chExt cx="1828" cy="553"/>
            </a:xfrm>
          </p:grpSpPr>
          <p:pic>
            <p:nvPicPr>
              <p:cNvPr id="12362" name="Picture 3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62" y="3769"/>
                <a:ext cx="182" cy="14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3" name="Picture 4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84" y="3360"/>
                <a:ext cx="182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4" name="Picture 4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692" y="3385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5" name="Picture 4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403" y="3584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6" name="Picture 4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296" y="3786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7" name="Picture 4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053" y="3786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8" name="Picture 45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405" y="3798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69" name="Picture 4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18" y="3580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cxnSp>
            <p:nvCxnSpPr>
              <p:cNvPr id="12370" name="AutoShape 47"/>
              <p:cNvCxnSpPr>
                <a:cxnSpLocks noChangeShapeType="1"/>
              </p:cNvCxnSpPr>
              <p:nvPr/>
            </p:nvCxnSpPr>
            <p:spPr bwMode="auto">
              <a:xfrm>
                <a:off x="1448" y="3841"/>
                <a:ext cx="214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71" name="AutoShape 48"/>
              <p:cNvCxnSpPr>
                <a:cxnSpLocks noChangeShapeType="1"/>
              </p:cNvCxnSpPr>
              <p:nvPr/>
            </p:nvCxnSpPr>
            <p:spPr bwMode="auto">
              <a:xfrm flipV="1">
                <a:off x="1845" y="3841"/>
                <a:ext cx="208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72" name="AutoShape 49"/>
              <p:cNvCxnSpPr>
                <a:cxnSpLocks noChangeShapeType="1"/>
              </p:cNvCxnSpPr>
              <p:nvPr/>
            </p:nvCxnSpPr>
            <p:spPr bwMode="auto">
              <a:xfrm>
                <a:off x="2205" y="3841"/>
                <a:ext cx="200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sp>
            <p:nvSpPr>
              <p:cNvPr id="12373" name="Line 50"/>
              <p:cNvSpPr>
                <a:spLocks noChangeShapeType="1"/>
              </p:cNvSpPr>
              <p:nvPr/>
            </p:nvSpPr>
            <p:spPr bwMode="auto">
              <a:xfrm flipV="1">
                <a:off x="1364" y="3651"/>
                <a:ext cx="97" cy="13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4" name="Line 51"/>
              <p:cNvSpPr>
                <a:spLocks noChangeShapeType="1"/>
              </p:cNvSpPr>
              <p:nvPr/>
            </p:nvSpPr>
            <p:spPr bwMode="auto">
              <a:xfrm flipV="1">
                <a:off x="1509" y="3473"/>
                <a:ext cx="84" cy="116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75" name="Picture 5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794" y="3572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76" name="Picture 5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66" y="3555"/>
                <a:ext cx="182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77" name="Picture 5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348" y="3377"/>
                <a:ext cx="152" cy="1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2378" name="Line 55"/>
              <p:cNvSpPr>
                <a:spLocks noChangeShapeType="1"/>
              </p:cNvSpPr>
              <p:nvPr/>
            </p:nvSpPr>
            <p:spPr bwMode="auto">
              <a:xfrm flipV="1">
                <a:off x="1792" y="3674"/>
                <a:ext cx="71" cy="113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9" name="Line 56"/>
              <p:cNvSpPr>
                <a:spLocks noChangeShapeType="1"/>
              </p:cNvSpPr>
              <p:nvPr/>
            </p:nvSpPr>
            <p:spPr bwMode="auto">
              <a:xfrm flipV="1">
                <a:off x="1919" y="3495"/>
                <a:ext cx="64" cy="94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0" name="Line 57"/>
              <p:cNvSpPr>
                <a:spLocks noChangeShapeType="1"/>
              </p:cNvSpPr>
              <p:nvPr/>
            </p:nvSpPr>
            <p:spPr bwMode="auto">
              <a:xfrm flipV="1">
                <a:off x="1364" y="3651"/>
                <a:ext cx="97" cy="136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1" name="Line 58"/>
              <p:cNvSpPr>
                <a:spLocks noChangeShapeType="1"/>
              </p:cNvSpPr>
              <p:nvPr/>
            </p:nvSpPr>
            <p:spPr bwMode="auto">
              <a:xfrm flipV="1">
                <a:off x="2951" y="3450"/>
                <a:ext cx="74" cy="122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2" name="Line 59"/>
              <p:cNvSpPr>
                <a:spLocks noChangeShapeType="1"/>
              </p:cNvSpPr>
              <p:nvPr/>
            </p:nvSpPr>
            <p:spPr bwMode="auto">
              <a:xfrm flipV="1">
                <a:off x="2645" y="3479"/>
                <a:ext cx="87" cy="130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3" name="Line 60"/>
              <p:cNvSpPr>
                <a:spLocks noChangeShapeType="1"/>
              </p:cNvSpPr>
              <p:nvPr/>
            </p:nvSpPr>
            <p:spPr bwMode="auto">
              <a:xfrm flipV="1">
                <a:off x="2864" y="3693"/>
                <a:ext cx="47" cy="105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4" name="Line 61"/>
              <p:cNvSpPr>
                <a:spLocks noChangeShapeType="1"/>
              </p:cNvSpPr>
              <p:nvPr/>
            </p:nvSpPr>
            <p:spPr bwMode="auto">
              <a:xfrm flipV="1">
                <a:off x="2316" y="3487"/>
                <a:ext cx="71" cy="97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5" name="Line 62"/>
              <p:cNvSpPr>
                <a:spLocks noChangeShapeType="1"/>
              </p:cNvSpPr>
              <p:nvPr/>
            </p:nvSpPr>
            <p:spPr bwMode="auto">
              <a:xfrm flipV="1">
                <a:off x="2497" y="3662"/>
                <a:ext cx="94" cy="147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6" name="Line 63"/>
              <p:cNvSpPr>
                <a:spLocks noChangeShapeType="1"/>
              </p:cNvSpPr>
              <p:nvPr/>
            </p:nvSpPr>
            <p:spPr bwMode="auto">
              <a:xfrm flipV="1">
                <a:off x="2158" y="3671"/>
                <a:ext cx="81" cy="122"/>
              </a:xfrm>
              <a:prstGeom prst="line">
                <a:avLst/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87" name="Picture 6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983" y="3389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88" name="Picture 65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556" y="3584"/>
                <a:ext cx="142" cy="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89" name="Picture 6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532" y="3388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2390" name="Picture 6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786" y="3795"/>
                <a:ext cx="143" cy="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cxnSp>
            <p:nvCxnSpPr>
              <p:cNvPr id="12391" name="AutoShape 68"/>
              <p:cNvCxnSpPr>
                <a:cxnSpLocks noChangeShapeType="1"/>
              </p:cNvCxnSpPr>
              <p:nvPr/>
            </p:nvCxnSpPr>
            <p:spPr bwMode="auto">
              <a:xfrm flipV="1">
                <a:off x="2571" y="3840"/>
                <a:ext cx="215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2" name="AutoShape 69"/>
              <p:cNvCxnSpPr>
                <a:cxnSpLocks noChangeShapeType="1"/>
              </p:cNvCxnSpPr>
              <p:nvPr/>
            </p:nvCxnSpPr>
            <p:spPr bwMode="auto">
              <a:xfrm flipV="1">
                <a:off x="1675" y="3432"/>
                <a:ext cx="210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3" name="AutoShape 70"/>
              <p:cNvCxnSpPr>
                <a:cxnSpLocks noChangeShapeType="1"/>
              </p:cNvCxnSpPr>
              <p:nvPr/>
            </p:nvCxnSpPr>
            <p:spPr bwMode="auto">
              <a:xfrm>
                <a:off x="2067" y="3432"/>
                <a:ext cx="282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4" name="AutoShape 71"/>
              <p:cNvCxnSpPr>
                <a:cxnSpLocks noChangeShapeType="1"/>
              </p:cNvCxnSpPr>
              <p:nvPr/>
            </p:nvCxnSpPr>
            <p:spPr bwMode="auto">
              <a:xfrm flipV="1">
                <a:off x="2500" y="3431"/>
                <a:ext cx="192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5" name="AutoShape 72"/>
              <p:cNvCxnSpPr>
                <a:cxnSpLocks noChangeShapeType="1"/>
              </p:cNvCxnSpPr>
              <p:nvPr/>
            </p:nvCxnSpPr>
            <p:spPr bwMode="auto">
              <a:xfrm>
                <a:off x="2835" y="3431"/>
                <a:ext cx="149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6" name="AutoShape 73"/>
              <p:cNvCxnSpPr>
                <a:cxnSpLocks noChangeShapeType="1"/>
              </p:cNvCxnSpPr>
              <p:nvPr/>
            </p:nvCxnSpPr>
            <p:spPr bwMode="auto">
              <a:xfrm>
                <a:off x="1545" y="3627"/>
                <a:ext cx="249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7" name="AutoShape 74"/>
              <p:cNvCxnSpPr>
                <a:cxnSpLocks noChangeShapeType="1"/>
              </p:cNvCxnSpPr>
              <p:nvPr/>
            </p:nvCxnSpPr>
            <p:spPr bwMode="auto">
              <a:xfrm flipV="1">
                <a:off x="1946" y="3626"/>
                <a:ext cx="273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8" name="AutoShape 75"/>
              <p:cNvCxnSpPr>
                <a:cxnSpLocks noChangeShapeType="1"/>
              </p:cNvCxnSpPr>
              <p:nvPr/>
            </p:nvCxnSpPr>
            <p:spPr bwMode="auto">
              <a:xfrm>
                <a:off x="2348" y="3637"/>
                <a:ext cx="195" cy="2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  <p:cxnSp>
            <p:nvCxnSpPr>
              <p:cNvPr id="12399" name="AutoShape 76"/>
              <p:cNvCxnSpPr>
                <a:cxnSpLocks noChangeShapeType="1"/>
              </p:cNvCxnSpPr>
              <p:nvPr/>
            </p:nvCxnSpPr>
            <p:spPr bwMode="auto">
              <a:xfrm>
                <a:off x="2698" y="3627"/>
                <a:ext cx="168" cy="1"/>
              </a:xfrm>
              <a:prstGeom prst="bentConnector3">
                <a:avLst>
                  <a:gd name="adj1" fmla="val 50000"/>
                </a:avLst>
              </a:prstGeom>
              <a:noFill/>
              <a:ln w="36720">
                <a:solidFill>
                  <a:srgbClr val="FFFFFF"/>
                </a:solidFill>
                <a:miter lim="800000"/>
                <a:headEnd/>
                <a:tailEnd/>
              </a:ln>
            </p:spPr>
          </p:cxnSp>
        </p:grpSp>
      </p:grpSp>
      <p:sp>
        <p:nvSpPr>
          <p:cNvPr id="12322" name="tower"/>
          <p:cNvSpPr>
            <a:spLocks noEditPoints="1" noChangeArrowheads="1"/>
          </p:cNvSpPr>
          <p:nvPr/>
        </p:nvSpPr>
        <p:spPr bwMode="auto">
          <a:xfrm>
            <a:off x="3178696" y="4911824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323" name="Picture 79" descr="C:\Documents and Settings\zhiming\Local Settings\Temporary Internet Files\Content.IE5\P6DA8XUD\MPj0446464000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1484784"/>
            <a:ext cx="6588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324" name="Straight Connector 80"/>
          <p:cNvCxnSpPr>
            <a:cxnSpLocks noChangeShapeType="1"/>
          </p:cNvCxnSpPr>
          <p:nvPr/>
        </p:nvCxnSpPr>
        <p:spPr bwMode="auto">
          <a:xfrm>
            <a:off x="357336" y="2924944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2326" name="Straight Connector 83"/>
          <p:cNvCxnSpPr>
            <a:cxnSpLocks noChangeShapeType="1"/>
          </p:cNvCxnSpPr>
          <p:nvPr/>
        </p:nvCxnSpPr>
        <p:spPr bwMode="auto">
          <a:xfrm>
            <a:off x="357336" y="5661248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2329" name="TextBox 86"/>
          <p:cNvSpPr txBox="1">
            <a:spLocks noChangeArrowheads="1"/>
          </p:cNvSpPr>
          <p:nvPr/>
        </p:nvSpPr>
        <p:spPr bwMode="auto">
          <a:xfrm>
            <a:off x="6516216" y="1916832"/>
            <a:ext cx="2627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Abstract </a:t>
            </a:r>
            <a:r>
              <a:rPr lang="en-US" sz="2000" b="1" dirty="0" smtClean="0">
                <a:latin typeface="Calibri" pitchFamily="32" charset="0"/>
              </a:rPr>
              <a:t>processes</a:t>
            </a:r>
            <a:r>
              <a:rPr lang="en-US" sz="2000" dirty="0" smtClean="0">
                <a:latin typeface="Calibri" pitchFamily="32" charset="0"/>
              </a:rPr>
              <a:t>: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dirty="0" smtClean="0">
                <a:latin typeface="Calibri" pitchFamily="32" charset="0"/>
              </a:rPr>
              <a:t>Refine application logic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0" name="TextBox 87"/>
          <p:cNvSpPr txBox="1">
            <a:spLocks noChangeArrowheads="1"/>
          </p:cNvSpPr>
          <p:nvPr/>
        </p:nvSpPr>
        <p:spPr bwMode="auto">
          <a:xfrm>
            <a:off x="6444208" y="3140968"/>
            <a:ext cx="2880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Concrete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 smtClean="0">
                <a:latin typeface="Calibri" pitchFamily="32" charset="0"/>
              </a:rPr>
              <a:t>workflow</a:t>
            </a:r>
            <a:r>
              <a:rPr lang="en-US" sz="2000" dirty="0" smtClean="0">
                <a:latin typeface="Calibri" pitchFamily="32" charset="0"/>
              </a:rPr>
              <a:t>: select optimal services, components  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1" name="TextBox 88"/>
          <p:cNvSpPr txBox="1">
            <a:spLocks noChangeArrowheads="1"/>
          </p:cNvSpPr>
          <p:nvPr/>
        </p:nvSpPr>
        <p:spPr bwMode="auto">
          <a:xfrm>
            <a:off x="6263680" y="4653136"/>
            <a:ext cx="2880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>
                <a:latin typeface="Calibri" pitchFamily="32" charset="0"/>
              </a:rPr>
              <a:t>Storage, computing </a:t>
            </a:r>
            <a:r>
              <a:rPr lang="en-US" sz="2000" b="1" dirty="0" smtClean="0">
                <a:latin typeface="Calibri" pitchFamily="32" charset="0"/>
              </a:rPr>
              <a:t>elements: </a:t>
            </a:r>
            <a:r>
              <a:rPr lang="en-US" sz="2000" dirty="0" smtClean="0">
                <a:latin typeface="Calibri" pitchFamily="32" charset="0"/>
              </a:rPr>
              <a:t>select high performance resources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2" name="TextBox 89"/>
          <p:cNvSpPr txBox="1">
            <a:spLocks noChangeArrowheads="1"/>
          </p:cNvSpPr>
          <p:nvPr/>
        </p:nvSpPr>
        <p:spPr bwMode="auto">
          <a:xfrm>
            <a:off x="6300192" y="6013896"/>
            <a:ext cx="2448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000" b="1" dirty="0" smtClean="0">
                <a:latin typeface="Calibri" pitchFamily="32" charset="0"/>
              </a:rPr>
              <a:t>Network: </a:t>
            </a:r>
            <a:r>
              <a:rPr lang="en-US" sz="2000" dirty="0" smtClean="0">
                <a:latin typeface="Calibri" pitchFamily="32" charset="0"/>
              </a:rPr>
              <a:t>network path selection.</a:t>
            </a:r>
            <a:endParaRPr lang="en-US" sz="2000" dirty="0">
              <a:latin typeface="Calibri" pitchFamily="32" charset="0"/>
            </a:endParaRPr>
          </a:p>
        </p:txBody>
      </p:sp>
      <p:sp>
        <p:nvSpPr>
          <p:cNvPr id="12339" name="tower"/>
          <p:cNvSpPr>
            <a:spLocks noEditPoints="1" noChangeArrowheads="1"/>
          </p:cNvSpPr>
          <p:nvPr/>
        </p:nvSpPr>
        <p:spPr bwMode="auto">
          <a:xfrm>
            <a:off x="1841376" y="4973786"/>
            <a:ext cx="457200" cy="5334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340" name="Straight Connector 104"/>
          <p:cNvCxnSpPr>
            <a:cxnSpLocks noChangeShapeType="1"/>
          </p:cNvCxnSpPr>
          <p:nvPr/>
        </p:nvCxnSpPr>
        <p:spPr bwMode="auto">
          <a:xfrm>
            <a:off x="411832" y="4653136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22" name="TextBox 121"/>
          <p:cNvSpPr txBox="1"/>
          <p:nvPr/>
        </p:nvSpPr>
        <p:spPr>
          <a:xfrm>
            <a:off x="240779" y="158941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Data acquisition</a:t>
            </a:r>
          </a:p>
        </p:txBody>
      </p:sp>
      <p:sp>
        <p:nvSpPr>
          <p:cNvPr id="123" name="Oval 4"/>
          <p:cNvSpPr>
            <a:spLocks noChangeArrowheads="1"/>
          </p:cNvSpPr>
          <p:nvPr/>
        </p:nvSpPr>
        <p:spPr bwMode="auto">
          <a:xfrm>
            <a:off x="1536923" y="2392531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608931" y="239253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Processing</a:t>
            </a:r>
          </a:p>
        </p:txBody>
      </p:sp>
      <p:sp>
        <p:nvSpPr>
          <p:cNvPr id="125" name="Oval 4"/>
          <p:cNvSpPr>
            <a:spLocks noChangeArrowheads="1"/>
          </p:cNvSpPr>
          <p:nvPr/>
        </p:nvSpPr>
        <p:spPr bwMode="auto">
          <a:xfrm>
            <a:off x="3625155" y="2176507"/>
            <a:ext cx="1368152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200" dirty="0">
              <a:latin typeface="Calibri" pitchFamily="32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697163" y="217650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2" charset="0"/>
              </a:rPr>
              <a:t>Storing results</a:t>
            </a:r>
          </a:p>
        </p:txBody>
      </p:sp>
      <p:sp>
        <p:nvSpPr>
          <p:cNvPr id="130" name="Oval 13"/>
          <p:cNvSpPr>
            <a:spLocks noChangeArrowheads="1"/>
          </p:cNvSpPr>
          <p:nvPr/>
        </p:nvSpPr>
        <p:spPr bwMode="auto">
          <a:xfrm>
            <a:off x="3497560" y="364502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1" name="Oval 13"/>
          <p:cNvSpPr>
            <a:spLocks noChangeArrowheads="1"/>
          </p:cNvSpPr>
          <p:nvPr/>
        </p:nvSpPr>
        <p:spPr bwMode="auto">
          <a:xfrm>
            <a:off x="4202816" y="4097114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2" name="Oval 16"/>
          <p:cNvSpPr>
            <a:spLocks noChangeArrowheads="1"/>
          </p:cNvSpPr>
          <p:nvPr/>
        </p:nvSpPr>
        <p:spPr bwMode="auto">
          <a:xfrm>
            <a:off x="521866" y="3677642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3" name="Oval 17"/>
          <p:cNvSpPr>
            <a:spLocks noChangeArrowheads="1"/>
          </p:cNvSpPr>
          <p:nvPr/>
        </p:nvSpPr>
        <p:spPr bwMode="auto">
          <a:xfrm>
            <a:off x="521866" y="337634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4" name="Oval 29"/>
          <p:cNvSpPr>
            <a:spLocks noChangeArrowheads="1"/>
          </p:cNvSpPr>
          <p:nvPr/>
        </p:nvSpPr>
        <p:spPr bwMode="auto">
          <a:xfrm>
            <a:off x="411496" y="3317602"/>
            <a:ext cx="457200" cy="122413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5" name="Oval 16"/>
          <p:cNvSpPr>
            <a:spLocks noChangeArrowheads="1"/>
          </p:cNvSpPr>
          <p:nvPr/>
        </p:nvSpPr>
        <p:spPr bwMode="auto">
          <a:xfrm>
            <a:off x="532656" y="3953098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6" name="Oval 16"/>
          <p:cNvSpPr>
            <a:spLocks noChangeArrowheads="1"/>
          </p:cNvSpPr>
          <p:nvPr/>
        </p:nvSpPr>
        <p:spPr bwMode="auto">
          <a:xfrm>
            <a:off x="545232" y="4241130"/>
            <a:ext cx="228600" cy="2286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7" name="Oval 29"/>
          <p:cNvSpPr>
            <a:spLocks noChangeArrowheads="1"/>
          </p:cNvSpPr>
          <p:nvPr/>
        </p:nvSpPr>
        <p:spPr bwMode="auto">
          <a:xfrm>
            <a:off x="4139952" y="4037682"/>
            <a:ext cx="360040" cy="36004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chemeClr val="bg1"/>
              </a:solidFill>
              <a:latin typeface="Calibri" pitchFamily="32" charset="0"/>
            </a:endParaRPr>
          </a:p>
        </p:txBody>
      </p:sp>
      <p:sp>
        <p:nvSpPr>
          <p:cNvPr id="139" name="Down Arrow 138"/>
          <p:cNvSpPr/>
          <p:nvPr/>
        </p:nvSpPr>
        <p:spPr>
          <a:xfrm>
            <a:off x="539552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Down Arrow 139"/>
          <p:cNvSpPr/>
          <p:nvPr/>
        </p:nvSpPr>
        <p:spPr>
          <a:xfrm>
            <a:off x="3347864" y="2708920"/>
            <a:ext cx="288032" cy="504056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Down Arrow 140"/>
          <p:cNvSpPr/>
          <p:nvPr/>
        </p:nvSpPr>
        <p:spPr>
          <a:xfrm>
            <a:off x="1907704" y="2780928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Down Arrow 141"/>
          <p:cNvSpPr/>
          <p:nvPr/>
        </p:nvSpPr>
        <p:spPr>
          <a:xfrm>
            <a:off x="4211960" y="2708920"/>
            <a:ext cx="288032" cy="432048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Down Arrow 142"/>
          <p:cNvSpPr/>
          <p:nvPr/>
        </p:nvSpPr>
        <p:spPr>
          <a:xfrm>
            <a:off x="467544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Down Arrow 143"/>
          <p:cNvSpPr/>
          <p:nvPr/>
        </p:nvSpPr>
        <p:spPr>
          <a:xfrm>
            <a:off x="1835696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Down Arrow 144"/>
          <p:cNvSpPr/>
          <p:nvPr/>
        </p:nvSpPr>
        <p:spPr>
          <a:xfrm>
            <a:off x="3275856" y="458112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Down Arrow 145"/>
          <p:cNvSpPr/>
          <p:nvPr/>
        </p:nvSpPr>
        <p:spPr>
          <a:xfrm>
            <a:off x="4206280" y="4634848"/>
            <a:ext cx="288032" cy="360040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5013176" y="1619199"/>
            <a:ext cx="1143000" cy="5122169"/>
          </a:xfrm>
          <a:prstGeom prst="ellipse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5013176" y="1619200"/>
            <a:ext cx="1143000" cy="3537992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vert270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b="1" dirty="0">
                <a:latin typeface="Calibri" pitchFamily="32" charset="0"/>
              </a:rPr>
              <a:t>In traditional loop</a:t>
            </a:r>
          </a:p>
        </p:txBody>
      </p:sp>
      <p:sp>
        <p:nvSpPr>
          <p:cNvPr id="94" name="Rectangle 93"/>
          <p:cNvSpPr/>
          <p:nvPr/>
        </p:nvSpPr>
        <p:spPr>
          <a:xfrm rot="16200000">
            <a:off x="4818169" y="5703111"/>
            <a:ext cx="1409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defRPr/>
            </a:pPr>
            <a:r>
              <a:rPr lang="en-US" sz="2400" b="1" dirty="0" smtClean="0">
                <a:latin typeface="Calibri" pitchFamily="32" charset="0"/>
              </a:rPr>
              <a:t>New loop</a:t>
            </a:r>
            <a:endParaRPr lang="en-US" sz="2400" b="1" dirty="0">
              <a:latin typeface="Calibri" pitchFamily="32" charset="0"/>
            </a:endParaRPr>
          </a:p>
        </p:txBody>
      </p:sp>
      <p:cxnSp>
        <p:nvCxnSpPr>
          <p:cNvPr id="95" name="Straight Arrow Connector 94"/>
          <p:cNvCxnSpPr>
            <a:endCxn id="12318" idx="2"/>
          </p:cNvCxnSpPr>
          <p:nvPr/>
        </p:nvCxnSpPr>
        <p:spPr>
          <a:xfrm>
            <a:off x="868696" y="3929670"/>
            <a:ext cx="924038" cy="176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12318" idx="6"/>
            <a:endCxn id="12317" idx="2"/>
          </p:cNvCxnSpPr>
          <p:nvPr/>
        </p:nvCxnSpPr>
        <p:spPr>
          <a:xfrm flipV="1">
            <a:off x="2249934" y="3753036"/>
            <a:ext cx="932162" cy="352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2317" idx="6"/>
            <a:endCxn id="137" idx="2"/>
          </p:cNvCxnSpPr>
          <p:nvPr/>
        </p:nvCxnSpPr>
        <p:spPr>
          <a:xfrm>
            <a:off x="3758160" y="3753036"/>
            <a:ext cx="381792" cy="46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22" idx="2"/>
            <a:endCxn id="123" idx="2"/>
          </p:cNvCxnSpPr>
          <p:nvPr/>
        </p:nvCxnSpPr>
        <p:spPr>
          <a:xfrm rot="16200000" flipH="1">
            <a:off x="892676" y="1862584"/>
            <a:ext cx="64042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24" idx="3"/>
            <a:endCxn id="12292" idx="3"/>
          </p:cNvCxnSpPr>
          <p:nvPr/>
        </p:nvCxnSpPr>
        <p:spPr>
          <a:xfrm flipV="1">
            <a:off x="2905075" y="1784532"/>
            <a:ext cx="240733" cy="746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2292" idx="6"/>
            <a:endCxn id="126" idx="0"/>
          </p:cNvCxnSpPr>
          <p:nvPr/>
        </p:nvCxnSpPr>
        <p:spPr>
          <a:xfrm>
            <a:off x="4129211" y="1703710"/>
            <a:ext cx="216024" cy="472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708688"/>
          </a:xfrm>
        </p:spPr>
        <p:txBody>
          <a:bodyPr>
            <a:noAutofit/>
          </a:bodyPr>
          <a:lstStyle/>
          <a:p>
            <a:r>
              <a:rPr lang="en-US" sz="3200" dirty="0" smtClean="0"/>
              <a:t>Why including advanced network in the loop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movement causes performance bottleneck for workflow, </a:t>
            </a:r>
          </a:p>
          <a:p>
            <a:pPr lvl="1"/>
            <a:r>
              <a:rPr lang="en-US" dirty="0" smtClean="0"/>
              <a:t>Scientific workflows are often data intensive;</a:t>
            </a:r>
          </a:p>
          <a:p>
            <a:pPr lvl="1"/>
            <a:r>
              <a:rPr lang="en-US" dirty="0" smtClean="0"/>
              <a:t>and quality control at high level is not sufficient;</a:t>
            </a:r>
          </a:p>
          <a:p>
            <a:r>
              <a:rPr lang="en-US" dirty="0" smtClean="0"/>
              <a:t>Existing workflow systems  did not take network service into account</a:t>
            </a:r>
          </a:p>
          <a:p>
            <a:pPr lvl="1"/>
            <a:r>
              <a:rPr lang="en-US" dirty="0" smtClean="0"/>
              <a:t>Existing network infrastructure provides limited flexibility for application level control.</a:t>
            </a:r>
          </a:p>
          <a:p>
            <a:r>
              <a:rPr lang="en-US" dirty="0" smtClean="0"/>
              <a:t>Advanced network , e.g., multi layer and programmable network, offer high level application new opportunities:</a:t>
            </a:r>
          </a:p>
          <a:p>
            <a:pPr lvl="1"/>
            <a:r>
              <a:rPr lang="en-US" dirty="0" smtClean="0"/>
              <a:t>Path selection;</a:t>
            </a:r>
          </a:p>
          <a:p>
            <a:pPr lvl="1"/>
            <a:r>
              <a:rPr lang="en-US" dirty="0" smtClean="0"/>
              <a:t>Provisioning;</a:t>
            </a:r>
          </a:p>
          <a:p>
            <a:pPr lvl="1"/>
            <a:r>
              <a:rPr lang="en-US" dirty="0" smtClean="0"/>
              <a:t>Allocation.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7086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Related work</a:t>
            </a:r>
            <a:r>
              <a:rPr lang="en-US" dirty="0" smtClean="0"/>
              <a:t>: </a:t>
            </a:r>
            <a:r>
              <a:rPr lang="en-US" sz="4000" dirty="0" err="1" smtClean="0"/>
              <a:t>QoS</a:t>
            </a:r>
            <a:r>
              <a:rPr lang="en-US" sz="4000" dirty="0" smtClean="0"/>
              <a:t> in the workflow lifecycle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QoS</a:t>
            </a:r>
            <a:r>
              <a:rPr lang="en-US" dirty="0" smtClean="0"/>
              <a:t> in workflow description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 err="1" smtClean="0"/>
              <a:t>texonomy</a:t>
            </a:r>
            <a:r>
              <a:rPr lang="en-US" dirty="0" smtClean="0"/>
              <a:t> [</a:t>
            </a:r>
            <a:r>
              <a:rPr lang="en-US" dirty="0" err="1" smtClean="0"/>
              <a:t>Sabata</a:t>
            </a:r>
            <a:r>
              <a:rPr lang="en-US" dirty="0" smtClean="0"/>
              <a:t>, 97], </a:t>
            </a:r>
            <a:r>
              <a:rPr lang="en-US" dirty="0" err="1" smtClean="0"/>
              <a:t>QoS</a:t>
            </a:r>
            <a:r>
              <a:rPr lang="en-US" dirty="0" smtClean="0"/>
              <a:t> ontology [Gramm, 03], QML [</a:t>
            </a:r>
            <a:r>
              <a:rPr lang="en-US" dirty="0" err="1" smtClean="0"/>
              <a:t>Frolund</a:t>
            </a:r>
            <a:r>
              <a:rPr lang="en-US" dirty="0" smtClean="0"/>
              <a:t>, 98], Vienna composition language (VCL) [Rosenberg, 09]. </a:t>
            </a:r>
          </a:p>
          <a:p>
            <a:r>
              <a:rPr lang="en-US" dirty="0" smtClean="0"/>
              <a:t>Resource broker</a:t>
            </a:r>
          </a:p>
          <a:p>
            <a:pPr lvl="1">
              <a:buFont typeface="Arial" charset="0"/>
              <a:buChar char="•"/>
            </a:pPr>
            <a:r>
              <a:rPr lang="en-US" sz="2200" b="1" dirty="0" smtClean="0"/>
              <a:t>budget based scheduling</a:t>
            </a:r>
            <a:r>
              <a:rPr lang="en-US" sz="2200" dirty="0" smtClean="0"/>
              <a:t>, </a:t>
            </a:r>
            <a:r>
              <a:rPr lang="en-US" sz="2200" dirty="0" err="1" smtClean="0"/>
              <a:t>Nimroad</a:t>
            </a:r>
            <a:r>
              <a:rPr lang="en-US" sz="2200" dirty="0" smtClean="0"/>
              <a:t>-G, GRACE [</a:t>
            </a:r>
            <a:r>
              <a:rPr lang="en-US" sz="2200" dirty="0" err="1" smtClean="0"/>
              <a:t>Buyya</a:t>
            </a:r>
            <a:r>
              <a:rPr lang="en-US" sz="2200" dirty="0" smtClean="0"/>
              <a:t>, 02].</a:t>
            </a:r>
          </a:p>
          <a:p>
            <a:pPr lvl="1">
              <a:buFont typeface="Arial" charset="0"/>
              <a:buChar char="•"/>
            </a:pPr>
            <a:r>
              <a:rPr lang="en-US" sz="2200" b="1" dirty="0" smtClean="0"/>
              <a:t>Constraints between quality parameters </a:t>
            </a:r>
            <a:r>
              <a:rPr lang="en-US" sz="2200" dirty="0" smtClean="0"/>
              <a:t>(such as execution time, reliability etc.) and economic cost.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Service selection 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Composition</a:t>
            </a:r>
            <a:r>
              <a:rPr lang="en-US" sz="2000" dirty="0" smtClean="0"/>
              <a:t>: requirement specification [</a:t>
            </a:r>
            <a:r>
              <a:rPr lang="en-US" sz="2000" dirty="0" err="1" smtClean="0"/>
              <a:t>Jia</a:t>
            </a:r>
            <a:r>
              <a:rPr lang="en-US" sz="2000" dirty="0" smtClean="0"/>
              <a:t> 05], service selection [</a:t>
            </a:r>
            <a:r>
              <a:rPr lang="en-US" sz="2000" dirty="0" err="1" smtClean="0"/>
              <a:t>Zeng</a:t>
            </a:r>
            <a:r>
              <a:rPr lang="en-US" sz="2000" dirty="0" smtClean="0"/>
              <a:t> 04], [</a:t>
            </a:r>
            <a:r>
              <a:rPr lang="en-US" sz="2000" dirty="0" err="1" smtClean="0"/>
              <a:t>Brandic</a:t>
            </a:r>
            <a:r>
              <a:rPr lang="en-US" sz="2000" dirty="0" smtClean="0"/>
              <a:t> 05]. </a:t>
            </a:r>
          </a:p>
          <a:p>
            <a:pPr lvl="1">
              <a:buFont typeface="Arial" charset="0"/>
              <a:buChar char="•"/>
            </a:pPr>
            <a:r>
              <a:rPr lang="en-US" sz="2000" b="1" dirty="0" smtClean="0"/>
              <a:t>Enactment and scheduling </a:t>
            </a:r>
            <a:r>
              <a:rPr lang="en-US" sz="2000" dirty="0" smtClean="0"/>
              <a:t>[</a:t>
            </a:r>
            <a:r>
              <a:rPr lang="en-US" sz="2000" dirty="0" err="1" smtClean="0"/>
              <a:t>Yash</a:t>
            </a:r>
            <a:r>
              <a:rPr lang="en-US" sz="2000" dirty="0" smtClean="0"/>
              <a:t>, 06], planning, and resource reservation [</a:t>
            </a:r>
            <a:r>
              <a:rPr lang="en-US" sz="2000" dirty="0" err="1" smtClean="0"/>
              <a:t>Benkner</a:t>
            </a:r>
            <a:r>
              <a:rPr lang="en-US" sz="2000" dirty="0" smtClean="0"/>
              <a:t>, 04].</a:t>
            </a:r>
          </a:p>
          <a:p>
            <a:r>
              <a:rPr lang="en-US" dirty="0" smtClean="0"/>
              <a:t>Network control in workflow</a:t>
            </a:r>
          </a:p>
          <a:p>
            <a:pPr lvl="1"/>
            <a:r>
              <a:rPr lang="en-US" dirty="0" smtClean="0"/>
              <a:t>VLAM and interactive network [</a:t>
            </a:r>
            <a:r>
              <a:rPr lang="en-US" dirty="0" err="1" smtClean="0"/>
              <a:t>Belloum</a:t>
            </a:r>
            <a:r>
              <a:rPr lang="en-US" dirty="0" smtClean="0"/>
              <a:t>  et. al, 09]</a:t>
            </a:r>
          </a:p>
          <a:p>
            <a:r>
              <a:rPr lang="en-US" dirty="0" err="1" smtClean="0"/>
              <a:t>QoS</a:t>
            </a:r>
            <a:r>
              <a:rPr lang="en-US" dirty="0" smtClean="0"/>
              <a:t> constraint solving</a:t>
            </a:r>
          </a:p>
          <a:p>
            <a:pPr lvl="1"/>
            <a:r>
              <a:rPr lang="en-US" dirty="0" smtClean="0"/>
              <a:t>Shortest path finding algorithm;</a:t>
            </a:r>
          </a:p>
          <a:p>
            <a:pPr lvl="1"/>
            <a:r>
              <a:rPr lang="en-US" dirty="0" smtClean="0"/>
              <a:t>Multi objective optimization problem: Ant colony optimization (ACO).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lIns="90000" tIns="46800" rIns="90000" bIns="46800" anchor="ctr"/>
          <a:lstStyle/>
          <a:p>
            <a:pPr eaLnBrk="1" hangingPunct="1"/>
            <a:r>
              <a:rPr lang="en-US" dirty="0" smtClean="0"/>
              <a:t>What did we observe?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323528" y="1916832"/>
            <a:ext cx="8077200" cy="2592288"/>
          </a:xfrm>
        </p:spPr>
        <p:txBody>
          <a:bodyPr lIns="90000" tIns="46800" rIns="90000" bIns="46800">
            <a:normAutofit/>
          </a:bodyPr>
          <a:lstStyle/>
          <a:p>
            <a:r>
              <a:rPr lang="en-US" sz="2200" dirty="0" smtClean="0"/>
              <a:t>Most of workflow systems do not include network quality parameters in the workflow scheduling and execution control. </a:t>
            </a:r>
          </a:p>
          <a:p>
            <a:r>
              <a:rPr lang="en-US" sz="2200" dirty="0" smtClean="0"/>
              <a:t>The work in VLAM and interactive network integrates the workflow engine with special network using a customized solution, which does not promote the reusability of the solution.</a:t>
            </a:r>
          </a:p>
          <a:p>
            <a:r>
              <a:rPr lang="en-US" sz="2200" b="1" i="1" dirty="0" smtClean="0">
                <a:solidFill>
                  <a:srgbClr val="CC3300"/>
                </a:solidFill>
              </a:rPr>
              <a:t>We need a new solution!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8382000" cy="863600"/>
          </a:xfrm>
        </p:spPr>
        <p:txBody>
          <a:bodyPr lIns="90000" tIns="46800" rIns="90000" bIns="46800" anchor="ctr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Research context and approach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597400"/>
          </a:xfrm>
        </p:spPr>
        <p:txBody>
          <a:bodyPr lIns="90000" tIns="46800" rIns="90000" bIns="46800">
            <a:normAutofit lnSpcReduction="10000"/>
          </a:bodyPr>
          <a:lstStyle/>
          <a:p>
            <a:pPr marL="339725" indent="-339725" eaLnBrk="1" hangingPunct="1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 smtClean="0"/>
              <a:t>CineGrid</a:t>
            </a:r>
            <a:r>
              <a:rPr lang="en-US" dirty="0" smtClean="0"/>
              <a:t> project</a:t>
            </a:r>
          </a:p>
          <a:p>
            <a:pPr marL="705485" lvl="1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Main mission: dedicated network, share large quantities of very high quality media material.</a:t>
            </a:r>
          </a:p>
          <a:p>
            <a:pPr marL="339725" indent="-339725" eaLnBrk="1" hangingPunct="1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What has been developed:</a:t>
            </a:r>
          </a:p>
          <a:p>
            <a:pPr marL="739775" lvl="1" indent="-282575" eaLnBrk="1" hangingPunct="1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Semantic description of the resources</a:t>
            </a:r>
          </a:p>
          <a:p>
            <a:pPr marL="1014095" lvl="2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Network description language (NDL);</a:t>
            </a:r>
          </a:p>
          <a:p>
            <a:pPr marL="1014095" lvl="2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 smtClean="0"/>
              <a:t>CineGrid</a:t>
            </a:r>
            <a:r>
              <a:rPr lang="en-US" dirty="0" smtClean="0"/>
              <a:t> description language (CDL).</a:t>
            </a:r>
          </a:p>
          <a:p>
            <a:pPr marL="374015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Approach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Propose an independent service, which can be plugged in existing workflow system to provide network </a:t>
            </a:r>
            <a:r>
              <a:rPr lang="en-US" dirty="0" err="1" smtClean="0"/>
              <a:t>QoS</a:t>
            </a:r>
            <a:r>
              <a:rPr lang="en-US" dirty="0" smtClean="0"/>
              <a:t> features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5736</TotalTime>
  <Words>1787</Words>
  <Application>Microsoft Office PowerPoint</Application>
  <PresentationFormat>On-screen Show (4:3)</PresentationFormat>
  <Paragraphs>447</Paragraphs>
  <Slides>33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Flow</vt:lpstr>
      <vt:lpstr>Visio</vt:lpstr>
      <vt:lpstr>Network resource selection for data transfer processes in scientific workflows</vt:lpstr>
      <vt:lpstr>Outline</vt:lpstr>
      <vt:lpstr>Background: e-Science and scientific workflow</vt:lpstr>
      <vt:lpstr>Workflow execution: mapping between resources</vt:lpstr>
      <vt:lpstr>Quality tuning in scientific workflow</vt:lpstr>
      <vt:lpstr>Why including advanced network in the loop?</vt:lpstr>
      <vt:lpstr>Related work: QoS in the workflow lifecycle</vt:lpstr>
      <vt:lpstr>What did we observe?</vt:lpstr>
      <vt:lpstr>Research context and approach</vt:lpstr>
      <vt:lpstr>Network for Workflow QoS planner (NEWQoSPlanner)</vt:lpstr>
      <vt:lpstr>NEtwork awareWorkflow QoS Planner  (NEWQoSPlanner)</vt:lpstr>
      <vt:lpstr>NEtwork awareWorkflow QoS Planner  (NEWQoSPlanner)</vt:lpstr>
      <vt:lpstr>NEtwork awareWorkflow QoS Planner  (NEWQoSPlanner)</vt:lpstr>
      <vt:lpstr>NEtwork awareWorkflow QoS Planner  (NEWQoSPlanner)</vt:lpstr>
      <vt:lpstr>NEtwork awareWorkflow QoS Planner  (NEWQoSPlanner)</vt:lpstr>
      <vt:lpstr>NEtwork awareWorkflow QoS Planner  (NEWQoSPlanner)</vt:lpstr>
      <vt:lpstr>NEtwork awareWorkflow QoS Planner  (NEWQoSPlanner)</vt:lpstr>
      <vt:lpstr>NEtwork awareWorkflow QoS Planner  (NEWQoSPlanner)</vt:lpstr>
      <vt:lpstr>Implementation issues</vt:lpstr>
      <vt:lpstr>Implementation issues</vt:lpstr>
      <vt:lpstr>Network and Cine Grid description language</vt:lpstr>
      <vt:lpstr>QoS abstract workflow process description schema</vt:lpstr>
      <vt:lpstr>Ontology mapping</vt:lpstr>
      <vt:lpstr>Resource selection</vt:lpstr>
      <vt:lpstr>Searching procedure</vt:lpstr>
      <vt:lpstr>Current prototype</vt:lpstr>
      <vt:lpstr>Use case: QoS guaranteed media delivery on demand</vt:lpstr>
      <vt:lpstr>Query time and triples</vt:lpstr>
      <vt:lpstr>Query time cost </vt:lpstr>
      <vt:lpstr>Discussion</vt:lpstr>
      <vt:lpstr>Conclusions</vt:lpstr>
      <vt:lpstr>Future work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zhiming</dc:creator>
  <cp:lastModifiedBy>zhiming</cp:lastModifiedBy>
  <cp:revision>50</cp:revision>
  <dcterms:created xsi:type="dcterms:W3CDTF">2010-09-19T13:41:45Z</dcterms:created>
  <dcterms:modified xsi:type="dcterms:W3CDTF">2010-11-14T15:22:21Z</dcterms:modified>
</cp:coreProperties>
</file>